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58" r:id="rId4"/>
    <p:sldId id="793" r:id="rId5"/>
    <p:sldId id="807" r:id="rId6"/>
    <p:sldId id="805" r:id="rId7"/>
    <p:sldId id="323" r:id="rId8"/>
    <p:sldId id="792" r:id="rId9"/>
    <p:sldId id="800" r:id="rId10"/>
    <p:sldId id="802" r:id="rId11"/>
    <p:sldId id="803" r:id="rId12"/>
    <p:sldId id="798" r:id="rId13"/>
    <p:sldId id="804" r:id="rId14"/>
    <p:sldId id="806" r:id="rId15"/>
    <p:sldId id="273" r:id="rId16"/>
    <p:sldId id="729" r:id="rId17"/>
    <p:sldId id="641" r:id="rId18"/>
    <p:sldId id="274"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9DD"/>
    <a:srgbClr val="4267B2"/>
    <a:srgbClr val="FEF3D4"/>
    <a:srgbClr val="F8E08E"/>
    <a:srgbClr val="E8303B"/>
    <a:srgbClr val="383333"/>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0" autoAdjust="0"/>
    <p:restoredTop sz="89454"/>
  </p:normalViewPr>
  <p:slideViewPr>
    <p:cSldViewPr snapToGrid="0" snapToObjects="1">
      <p:cViewPr varScale="1">
        <p:scale>
          <a:sx n="84" d="100"/>
          <a:sy n="84" d="100"/>
        </p:scale>
        <p:origin x="216" y="624"/>
      </p:cViewPr>
      <p:guideLst>
        <p:guide orient="horz" pos="2160"/>
        <p:guide pos="3840"/>
      </p:guideLst>
    </p:cSldViewPr>
  </p:slideViewPr>
  <p:outlineViewPr>
    <p:cViewPr>
      <p:scale>
        <a:sx n="33" d="100"/>
        <a:sy n="33" d="100"/>
      </p:scale>
      <p:origin x="0" y="-713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21C80-B628-904E-84A0-B9CEE494C1AA}" type="doc">
      <dgm:prSet loTypeId="urn:microsoft.com/office/officeart/2005/8/layout/default" loCatId="" qsTypeId="urn:microsoft.com/office/officeart/2005/8/quickstyle/simple4" qsCatId="simple" csTypeId="urn:microsoft.com/office/officeart/2005/8/colors/accent4_2" csCatId="accent4" phldr="1"/>
      <dgm:spPr/>
      <dgm:t>
        <a:bodyPr/>
        <a:lstStyle/>
        <a:p>
          <a:endParaRPr lang="en-US"/>
        </a:p>
      </dgm:t>
    </dgm:pt>
    <dgm:pt modelId="{3E0B5681-42C1-9046-9880-574DEC878A8D}">
      <dgm:prSet custT="1"/>
      <dgm:spPr>
        <a:solidFill>
          <a:schemeClr val="accent6"/>
        </a:solidFill>
      </dgm:spPr>
      <dgm:t>
        <a:bodyPr/>
        <a:lstStyle/>
        <a:p>
          <a:pPr rtl="0"/>
          <a:r>
            <a:rPr lang="en-US" sz="2000" dirty="0"/>
            <a:t>For prevention, immune responses need to:</a:t>
          </a:r>
        </a:p>
      </dgm:t>
    </dgm:pt>
    <dgm:pt modelId="{CEF5A7E8-744B-0149-9AAC-0DE1AD0B952E}" type="parTrans" cxnId="{EF4B57B7-88A4-9F42-B938-F8ED08991DDA}">
      <dgm:prSet/>
      <dgm:spPr/>
      <dgm:t>
        <a:bodyPr/>
        <a:lstStyle/>
        <a:p>
          <a:endParaRPr lang="en-US"/>
        </a:p>
      </dgm:t>
    </dgm:pt>
    <dgm:pt modelId="{68FF8320-6EF2-F04C-82A7-78E9D78F5856}" type="sibTrans" cxnId="{EF4B57B7-88A4-9F42-B938-F8ED08991DDA}">
      <dgm:prSet/>
      <dgm:spPr/>
      <dgm:t>
        <a:bodyPr/>
        <a:lstStyle/>
        <a:p>
          <a:endParaRPr lang="en-US"/>
        </a:p>
      </dgm:t>
    </dgm:pt>
    <dgm:pt modelId="{D6CD7F0C-A27B-4249-AB13-F38CE6201C36}">
      <dgm:prSet custT="1"/>
      <dgm:spPr>
        <a:solidFill>
          <a:schemeClr val="accent6"/>
        </a:solidFill>
      </dgm:spPr>
      <dgm:t>
        <a:bodyPr/>
        <a:lstStyle/>
        <a:p>
          <a:pPr rtl="0"/>
          <a:r>
            <a:rPr lang="en-US" sz="1800" dirty="0"/>
            <a:t>Block one virus at site of entry in mucosa </a:t>
          </a:r>
        </a:p>
      </dgm:t>
    </dgm:pt>
    <dgm:pt modelId="{A8D03DAA-2866-3B41-A1FB-8EB71B530200}" type="parTrans" cxnId="{074AFEE0-C55C-8D46-877B-6398B06FF85F}">
      <dgm:prSet/>
      <dgm:spPr/>
      <dgm:t>
        <a:bodyPr/>
        <a:lstStyle/>
        <a:p>
          <a:endParaRPr lang="en-US"/>
        </a:p>
      </dgm:t>
    </dgm:pt>
    <dgm:pt modelId="{83636ADC-6C8B-5B41-9826-24DD82683EEF}" type="sibTrans" cxnId="{074AFEE0-C55C-8D46-877B-6398B06FF85F}">
      <dgm:prSet/>
      <dgm:spPr/>
      <dgm:t>
        <a:bodyPr/>
        <a:lstStyle/>
        <a:p>
          <a:endParaRPr lang="en-US"/>
        </a:p>
      </dgm:t>
    </dgm:pt>
    <dgm:pt modelId="{7F2D3398-44B0-F147-AB13-380EB1F7579E}">
      <dgm:prSet custT="1"/>
      <dgm:spPr>
        <a:solidFill>
          <a:schemeClr val="accent6"/>
        </a:solidFill>
      </dgm:spPr>
      <dgm:t>
        <a:bodyPr/>
        <a:lstStyle/>
        <a:p>
          <a:pPr rtl="0"/>
          <a:r>
            <a:rPr lang="en-US" sz="1800" dirty="0"/>
            <a:t>Be persistent over time after vaccination</a:t>
          </a:r>
        </a:p>
      </dgm:t>
    </dgm:pt>
    <dgm:pt modelId="{DD66FC00-52CA-5D42-8AEA-F94E40E23DEF}" type="parTrans" cxnId="{79095DCB-5460-674E-A37D-81149E037BA7}">
      <dgm:prSet/>
      <dgm:spPr/>
      <dgm:t>
        <a:bodyPr/>
        <a:lstStyle/>
        <a:p>
          <a:endParaRPr lang="en-US"/>
        </a:p>
      </dgm:t>
    </dgm:pt>
    <dgm:pt modelId="{74F45DC0-F0EC-C94E-9D88-3A5AD0E26B1E}" type="sibTrans" cxnId="{79095DCB-5460-674E-A37D-81149E037BA7}">
      <dgm:prSet/>
      <dgm:spPr/>
      <dgm:t>
        <a:bodyPr/>
        <a:lstStyle/>
        <a:p>
          <a:endParaRPr lang="en-US"/>
        </a:p>
      </dgm:t>
    </dgm:pt>
    <dgm:pt modelId="{EFF57986-C625-CC41-82F2-7C7AA9B77554}">
      <dgm:prSet custT="1"/>
      <dgm:spPr>
        <a:solidFill>
          <a:schemeClr val="accent6"/>
        </a:solidFill>
      </dgm:spPr>
      <dgm:t>
        <a:bodyPr/>
        <a:lstStyle/>
        <a:p>
          <a:pPr rtl="0"/>
          <a:r>
            <a:rPr lang="en-US" sz="1800" dirty="0"/>
            <a:t>Target multiple HIV clades</a:t>
          </a:r>
        </a:p>
      </dgm:t>
    </dgm:pt>
    <dgm:pt modelId="{DC5769A6-2352-9E4E-A229-FB2B6FB1D7E0}" type="parTrans" cxnId="{EB6F8BCE-1AF8-2245-8F44-AC4760B0A1B3}">
      <dgm:prSet/>
      <dgm:spPr/>
      <dgm:t>
        <a:bodyPr/>
        <a:lstStyle/>
        <a:p>
          <a:endParaRPr lang="en-US"/>
        </a:p>
      </dgm:t>
    </dgm:pt>
    <dgm:pt modelId="{D12C9CF9-CD94-FE42-AED8-A45909E758AC}" type="sibTrans" cxnId="{EB6F8BCE-1AF8-2245-8F44-AC4760B0A1B3}">
      <dgm:prSet/>
      <dgm:spPr/>
      <dgm:t>
        <a:bodyPr/>
        <a:lstStyle/>
        <a:p>
          <a:endParaRPr lang="en-US"/>
        </a:p>
      </dgm:t>
    </dgm:pt>
    <dgm:pt modelId="{FDEDDD2F-53B0-5F45-80C8-C59927D53CF9}" type="pres">
      <dgm:prSet presAssocID="{EE221C80-B628-904E-84A0-B9CEE494C1AA}" presName="diagram" presStyleCnt="0">
        <dgm:presLayoutVars>
          <dgm:dir/>
          <dgm:resizeHandles val="exact"/>
        </dgm:presLayoutVars>
      </dgm:prSet>
      <dgm:spPr/>
    </dgm:pt>
    <dgm:pt modelId="{45E1EFBF-8515-B34C-8FC7-A8C78093910C}" type="pres">
      <dgm:prSet presAssocID="{3E0B5681-42C1-9046-9880-574DEC878A8D}" presName="node" presStyleLbl="node1" presStyleIdx="0" presStyleCnt="4" custScaleX="195048" custScaleY="73950">
        <dgm:presLayoutVars>
          <dgm:bulletEnabled val="1"/>
        </dgm:presLayoutVars>
      </dgm:prSet>
      <dgm:spPr/>
    </dgm:pt>
    <dgm:pt modelId="{3365BD32-A36C-FD4E-A191-8F89C79E02A2}" type="pres">
      <dgm:prSet presAssocID="{68FF8320-6EF2-F04C-82A7-78E9D78F5856}" presName="sibTrans" presStyleCnt="0"/>
      <dgm:spPr/>
    </dgm:pt>
    <dgm:pt modelId="{118FC9D0-DFDA-A54B-BBEE-9B8923B42EAC}" type="pres">
      <dgm:prSet presAssocID="{D6CD7F0C-A27B-4249-AB13-F38CE6201C36}" presName="node" presStyleLbl="node1" presStyleIdx="1" presStyleCnt="4" custScaleY="71023" custLinFactY="84350" custLinFactNeighborX="-47569" custLinFactNeighborY="100000">
        <dgm:presLayoutVars>
          <dgm:bulletEnabled val="1"/>
        </dgm:presLayoutVars>
      </dgm:prSet>
      <dgm:spPr/>
    </dgm:pt>
    <dgm:pt modelId="{CB696914-F1B7-1844-B731-F4FD3E926D0F}" type="pres">
      <dgm:prSet presAssocID="{83636ADC-6C8B-5B41-9826-24DD82683EEF}" presName="sibTrans" presStyleCnt="0"/>
      <dgm:spPr/>
    </dgm:pt>
    <dgm:pt modelId="{F2A2AE96-A9F7-884B-B086-C42BBD8F03C9}" type="pres">
      <dgm:prSet presAssocID="{7F2D3398-44B0-F147-AB13-380EB1F7579E}" presName="node" presStyleLbl="node1" presStyleIdx="2" presStyleCnt="4" custScaleY="73632" custLinFactNeighborX="-48216">
        <dgm:presLayoutVars>
          <dgm:bulletEnabled val="1"/>
        </dgm:presLayoutVars>
      </dgm:prSet>
      <dgm:spPr/>
    </dgm:pt>
    <dgm:pt modelId="{39EB7D09-4CA7-954A-B747-B65BAA25CDA0}" type="pres">
      <dgm:prSet presAssocID="{74F45DC0-F0EC-C94E-9D88-3A5AD0E26B1E}" presName="sibTrans" presStyleCnt="0"/>
      <dgm:spPr/>
    </dgm:pt>
    <dgm:pt modelId="{2C189A30-93DE-8A47-B144-7CC7C88857FF}" type="pres">
      <dgm:prSet presAssocID="{EFF57986-C625-CC41-82F2-7C7AA9B77554}" presName="node" presStyleLbl="node1" presStyleIdx="3" presStyleCnt="4" custScaleY="64506" custLinFactY="-73914" custLinFactNeighborX="-45034" custLinFactNeighborY="-100000">
        <dgm:presLayoutVars>
          <dgm:bulletEnabled val="1"/>
        </dgm:presLayoutVars>
      </dgm:prSet>
      <dgm:spPr/>
    </dgm:pt>
  </dgm:ptLst>
  <dgm:cxnLst>
    <dgm:cxn modelId="{D29BEC1D-64A6-7142-BDF3-9F72978E1733}" type="presOf" srcId="{7F2D3398-44B0-F147-AB13-380EB1F7579E}" destId="{F2A2AE96-A9F7-884B-B086-C42BBD8F03C9}" srcOrd="0" destOrd="0" presId="urn:microsoft.com/office/officeart/2005/8/layout/default"/>
    <dgm:cxn modelId="{9DCC413F-5161-0244-99A2-0C182B657265}" type="presOf" srcId="{D6CD7F0C-A27B-4249-AB13-F38CE6201C36}" destId="{118FC9D0-DFDA-A54B-BBEE-9B8923B42EAC}" srcOrd="0" destOrd="0" presId="urn:microsoft.com/office/officeart/2005/8/layout/default"/>
    <dgm:cxn modelId="{37522149-85CD-BD41-AE3A-45CC5F1C142A}" type="presOf" srcId="{EE221C80-B628-904E-84A0-B9CEE494C1AA}" destId="{FDEDDD2F-53B0-5F45-80C8-C59927D53CF9}" srcOrd="0" destOrd="0" presId="urn:microsoft.com/office/officeart/2005/8/layout/default"/>
    <dgm:cxn modelId="{63B00C67-3743-4F4D-8279-579E5FD44288}" type="presOf" srcId="{3E0B5681-42C1-9046-9880-574DEC878A8D}" destId="{45E1EFBF-8515-B34C-8FC7-A8C78093910C}" srcOrd="0" destOrd="0" presId="urn:microsoft.com/office/officeart/2005/8/layout/default"/>
    <dgm:cxn modelId="{EF4B57B7-88A4-9F42-B938-F8ED08991DDA}" srcId="{EE221C80-B628-904E-84A0-B9CEE494C1AA}" destId="{3E0B5681-42C1-9046-9880-574DEC878A8D}" srcOrd="0" destOrd="0" parTransId="{CEF5A7E8-744B-0149-9AAC-0DE1AD0B952E}" sibTransId="{68FF8320-6EF2-F04C-82A7-78E9D78F5856}"/>
    <dgm:cxn modelId="{79095DCB-5460-674E-A37D-81149E037BA7}" srcId="{EE221C80-B628-904E-84A0-B9CEE494C1AA}" destId="{7F2D3398-44B0-F147-AB13-380EB1F7579E}" srcOrd="2" destOrd="0" parTransId="{DD66FC00-52CA-5D42-8AEA-F94E40E23DEF}" sibTransId="{74F45DC0-F0EC-C94E-9D88-3A5AD0E26B1E}"/>
    <dgm:cxn modelId="{EB6F8BCE-1AF8-2245-8F44-AC4760B0A1B3}" srcId="{EE221C80-B628-904E-84A0-B9CEE494C1AA}" destId="{EFF57986-C625-CC41-82F2-7C7AA9B77554}" srcOrd="3" destOrd="0" parTransId="{DC5769A6-2352-9E4E-A229-FB2B6FB1D7E0}" sibTransId="{D12C9CF9-CD94-FE42-AED8-A45909E758AC}"/>
    <dgm:cxn modelId="{074AFEE0-C55C-8D46-877B-6398B06FF85F}" srcId="{EE221C80-B628-904E-84A0-B9CEE494C1AA}" destId="{D6CD7F0C-A27B-4249-AB13-F38CE6201C36}" srcOrd="1" destOrd="0" parTransId="{A8D03DAA-2866-3B41-A1FB-8EB71B530200}" sibTransId="{83636ADC-6C8B-5B41-9826-24DD82683EEF}"/>
    <dgm:cxn modelId="{271FF9F5-B355-E842-A5C5-8E3915451993}" type="presOf" srcId="{EFF57986-C625-CC41-82F2-7C7AA9B77554}" destId="{2C189A30-93DE-8A47-B144-7CC7C88857FF}" srcOrd="0" destOrd="0" presId="urn:microsoft.com/office/officeart/2005/8/layout/default"/>
    <dgm:cxn modelId="{EFDE986A-B7F4-B246-A6CA-5D0EFF90D029}" type="presParOf" srcId="{FDEDDD2F-53B0-5F45-80C8-C59927D53CF9}" destId="{45E1EFBF-8515-B34C-8FC7-A8C78093910C}" srcOrd="0" destOrd="0" presId="urn:microsoft.com/office/officeart/2005/8/layout/default"/>
    <dgm:cxn modelId="{1104CB68-793B-5740-BAD8-CDDD236B1A86}" type="presParOf" srcId="{FDEDDD2F-53B0-5F45-80C8-C59927D53CF9}" destId="{3365BD32-A36C-FD4E-A191-8F89C79E02A2}" srcOrd="1" destOrd="0" presId="urn:microsoft.com/office/officeart/2005/8/layout/default"/>
    <dgm:cxn modelId="{6FE1C4AD-36A3-EF4F-BA6B-6BE908A81FA5}" type="presParOf" srcId="{FDEDDD2F-53B0-5F45-80C8-C59927D53CF9}" destId="{118FC9D0-DFDA-A54B-BBEE-9B8923B42EAC}" srcOrd="2" destOrd="0" presId="urn:microsoft.com/office/officeart/2005/8/layout/default"/>
    <dgm:cxn modelId="{40F18957-57C4-CB4A-AF40-BA85CBA52B88}" type="presParOf" srcId="{FDEDDD2F-53B0-5F45-80C8-C59927D53CF9}" destId="{CB696914-F1B7-1844-B731-F4FD3E926D0F}" srcOrd="3" destOrd="0" presId="urn:microsoft.com/office/officeart/2005/8/layout/default"/>
    <dgm:cxn modelId="{6890F2B8-DB25-A64D-9BAF-6CE7B467BCE3}" type="presParOf" srcId="{FDEDDD2F-53B0-5F45-80C8-C59927D53CF9}" destId="{F2A2AE96-A9F7-884B-B086-C42BBD8F03C9}" srcOrd="4" destOrd="0" presId="urn:microsoft.com/office/officeart/2005/8/layout/default"/>
    <dgm:cxn modelId="{93BC1942-0A4C-514C-8982-F5F52F471DA8}" type="presParOf" srcId="{FDEDDD2F-53B0-5F45-80C8-C59927D53CF9}" destId="{39EB7D09-4CA7-954A-B747-B65BAA25CDA0}" srcOrd="5" destOrd="0" presId="urn:microsoft.com/office/officeart/2005/8/layout/default"/>
    <dgm:cxn modelId="{7C7F2E50-DB8A-3E4A-B788-7EF9952D5C16}" type="presParOf" srcId="{FDEDDD2F-53B0-5F45-80C8-C59927D53CF9}" destId="{2C189A30-93DE-8A47-B144-7CC7C88857F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57740A-42BF-3342-97FC-88781E2A6D03}"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32904CBF-B099-6E4E-8B34-203E603902A5}">
      <dgm:prSet custT="1"/>
      <dgm:spPr>
        <a:solidFill>
          <a:schemeClr val="tx2">
            <a:lumMod val="50000"/>
            <a:lumOff val="50000"/>
          </a:schemeClr>
        </a:solidFill>
      </dgm:spPr>
      <dgm:t>
        <a:bodyPr/>
        <a:lstStyle/>
        <a:p>
          <a:pPr algn="ctr" rtl="0"/>
          <a:r>
            <a:rPr lang="en-US" sz="2000" dirty="0"/>
            <a:t>For treatment, immune responses need to:</a:t>
          </a:r>
        </a:p>
      </dgm:t>
    </dgm:pt>
    <dgm:pt modelId="{5C3055D4-0EEC-A04E-B482-F88F47BF4ABE}" type="parTrans" cxnId="{E523F98D-859E-D241-BCB0-6A9F516A973F}">
      <dgm:prSet/>
      <dgm:spPr/>
      <dgm:t>
        <a:bodyPr/>
        <a:lstStyle/>
        <a:p>
          <a:endParaRPr lang="en-US"/>
        </a:p>
      </dgm:t>
    </dgm:pt>
    <dgm:pt modelId="{D0C33695-3FFA-4047-8873-730BE90C31A6}" type="sibTrans" cxnId="{E523F98D-859E-D241-BCB0-6A9F516A973F}">
      <dgm:prSet/>
      <dgm:spPr/>
      <dgm:t>
        <a:bodyPr/>
        <a:lstStyle/>
        <a:p>
          <a:endParaRPr lang="en-US"/>
        </a:p>
      </dgm:t>
    </dgm:pt>
    <dgm:pt modelId="{4D076D6C-668B-1240-92A6-C0670532B362}">
      <dgm:prSet custT="1"/>
      <dgm:spPr>
        <a:solidFill>
          <a:schemeClr val="tx2">
            <a:lumMod val="50000"/>
            <a:lumOff val="50000"/>
          </a:schemeClr>
        </a:solidFill>
      </dgm:spPr>
      <dgm:t>
        <a:bodyPr/>
        <a:lstStyle/>
        <a:p>
          <a:pPr algn="ctr" rtl="0"/>
          <a:r>
            <a:rPr lang="en-US" sz="1800" dirty="0"/>
            <a:t>Block a swarm of virus at multiple sites in the body</a:t>
          </a:r>
        </a:p>
      </dgm:t>
    </dgm:pt>
    <dgm:pt modelId="{7B5BE2FC-CF48-1F4C-BFD5-AB3A8C7E723E}" type="parTrans" cxnId="{B252EE61-7BE9-E242-9B57-C29851C13453}">
      <dgm:prSet/>
      <dgm:spPr/>
      <dgm:t>
        <a:bodyPr/>
        <a:lstStyle/>
        <a:p>
          <a:endParaRPr lang="en-US"/>
        </a:p>
      </dgm:t>
    </dgm:pt>
    <dgm:pt modelId="{C6CEA9C0-E271-124A-8291-1D5BEBFE9C98}" type="sibTrans" cxnId="{B252EE61-7BE9-E242-9B57-C29851C13453}">
      <dgm:prSet/>
      <dgm:spPr/>
      <dgm:t>
        <a:bodyPr/>
        <a:lstStyle/>
        <a:p>
          <a:endParaRPr lang="en-US"/>
        </a:p>
      </dgm:t>
    </dgm:pt>
    <dgm:pt modelId="{945EB085-28CA-BF46-8BB1-D34E7A7F1C96}">
      <dgm:prSet custT="1"/>
      <dgm:spPr>
        <a:solidFill>
          <a:schemeClr val="tx2">
            <a:lumMod val="50000"/>
            <a:lumOff val="50000"/>
          </a:schemeClr>
        </a:solidFill>
      </dgm:spPr>
      <dgm:t>
        <a:bodyPr/>
        <a:lstStyle/>
        <a:p>
          <a:pPr algn="ctr" rtl="0"/>
          <a:r>
            <a:rPr lang="en-US" sz="1800" dirty="0"/>
            <a:t>Be potent at ART interruption</a:t>
          </a:r>
        </a:p>
      </dgm:t>
    </dgm:pt>
    <dgm:pt modelId="{FB978F2D-4DAA-9944-93E5-E69EFEF89536}" type="parTrans" cxnId="{01BA30EE-1616-D94F-BF24-302DD3D59E76}">
      <dgm:prSet/>
      <dgm:spPr/>
      <dgm:t>
        <a:bodyPr/>
        <a:lstStyle/>
        <a:p>
          <a:endParaRPr lang="en-US"/>
        </a:p>
      </dgm:t>
    </dgm:pt>
    <dgm:pt modelId="{7D50D8AF-4292-D548-ACDD-1D9D6176BBC4}" type="sibTrans" cxnId="{01BA30EE-1616-D94F-BF24-302DD3D59E76}">
      <dgm:prSet/>
      <dgm:spPr/>
      <dgm:t>
        <a:bodyPr/>
        <a:lstStyle/>
        <a:p>
          <a:endParaRPr lang="en-US"/>
        </a:p>
      </dgm:t>
    </dgm:pt>
    <dgm:pt modelId="{B8F190A2-2B00-914C-B8E0-964DBF0274F0}">
      <dgm:prSet custT="1"/>
      <dgm:spPr>
        <a:solidFill>
          <a:schemeClr val="tx2">
            <a:lumMod val="50000"/>
            <a:lumOff val="50000"/>
          </a:schemeClr>
        </a:solidFill>
      </dgm:spPr>
      <dgm:t>
        <a:bodyPr/>
        <a:lstStyle/>
        <a:p>
          <a:pPr algn="ctr" rtl="0"/>
          <a:r>
            <a:rPr lang="en-US" sz="1800" dirty="0"/>
            <a:t>Target HIV variants in one individual </a:t>
          </a:r>
        </a:p>
      </dgm:t>
    </dgm:pt>
    <dgm:pt modelId="{77A13A6E-C04B-E544-9B7B-9DE3A76CD897}" type="parTrans" cxnId="{79FD4028-82B4-FE46-BBA2-53DCE1FE64A0}">
      <dgm:prSet/>
      <dgm:spPr/>
      <dgm:t>
        <a:bodyPr/>
        <a:lstStyle/>
        <a:p>
          <a:endParaRPr lang="en-US"/>
        </a:p>
      </dgm:t>
    </dgm:pt>
    <dgm:pt modelId="{C90A01F1-A17B-5344-ABC9-0C9F8C2DCB1E}" type="sibTrans" cxnId="{79FD4028-82B4-FE46-BBA2-53DCE1FE64A0}">
      <dgm:prSet/>
      <dgm:spPr/>
      <dgm:t>
        <a:bodyPr/>
        <a:lstStyle/>
        <a:p>
          <a:endParaRPr lang="en-US"/>
        </a:p>
      </dgm:t>
    </dgm:pt>
    <dgm:pt modelId="{A29977D7-DCD2-CB4A-8804-3DA85DFD8E42}" type="pres">
      <dgm:prSet presAssocID="{7A57740A-42BF-3342-97FC-88781E2A6D03}" presName="diagram" presStyleCnt="0">
        <dgm:presLayoutVars>
          <dgm:dir/>
          <dgm:resizeHandles val="exact"/>
        </dgm:presLayoutVars>
      </dgm:prSet>
      <dgm:spPr/>
    </dgm:pt>
    <dgm:pt modelId="{4432C758-8A8A-4640-80A4-26AEE555E115}" type="pres">
      <dgm:prSet presAssocID="{32904CBF-B099-6E4E-8B34-203E603902A5}" presName="node" presStyleLbl="node1" presStyleIdx="0" presStyleCnt="4" custScaleX="184838" custScaleY="73867" custLinFactNeighborX="-21530" custLinFactNeighborY="-4044">
        <dgm:presLayoutVars>
          <dgm:bulletEnabled val="1"/>
        </dgm:presLayoutVars>
      </dgm:prSet>
      <dgm:spPr/>
    </dgm:pt>
    <dgm:pt modelId="{DA423D91-A6D6-CF44-97CB-E2C78C8E41AD}" type="pres">
      <dgm:prSet presAssocID="{D0C33695-3FFA-4047-8873-730BE90C31A6}" presName="sibTrans" presStyleCnt="0"/>
      <dgm:spPr/>
    </dgm:pt>
    <dgm:pt modelId="{EFF15FC5-B4CA-354E-A34C-4FC5AD69D0EA}" type="pres">
      <dgm:prSet presAssocID="{4D076D6C-668B-1240-92A6-C0670532B362}" presName="node" presStyleLbl="node1" presStyleIdx="1" presStyleCnt="4" custScaleY="74045" custLinFactY="69362" custLinFactNeighborX="-41868" custLinFactNeighborY="100000">
        <dgm:presLayoutVars>
          <dgm:bulletEnabled val="1"/>
        </dgm:presLayoutVars>
      </dgm:prSet>
      <dgm:spPr/>
    </dgm:pt>
    <dgm:pt modelId="{681F4EAA-A1EC-FE48-9225-23A5CA541563}" type="pres">
      <dgm:prSet presAssocID="{C6CEA9C0-E271-124A-8291-1D5BEBFE9C98}" presName="sibTrans" presStyleCnt="0"/>
      <dgm:spPr/>
    </dgm:pt>
    <dgm:pt modelId="{2A60B493-6C9E-6A44-996F-4BA6A1909528}" type="pres">
      <dgm:prSet presAssocID="{945EB085-28CA-BF46-8BB1-D34E7A7F1C96}" presName="node" presStyleLbl="node1" presStyleIdx="2" presStyleCnt="4" custScaleY="63314" custLinFactNeighborX="-44001" custLinFactNeighborY="1314">
        <dgm:presLayoutVars>
          <dgm:bulletEnabled val="1"/>
        </dgm:presLayoutVars>
      </dgm:prSet>
      <dgm:spPr/>
    </dgm:pt>
    <dgm:pt modelId="{2B108273-AA9F-B949-A6F1-91966052926C}" type="pres">
      <dgm:prSet presAssocID="{7D50D8AF-4292-D548-ACDD-1D9D6176BBC4}" presName="sibTrans" presStyleCnt="0"/>
      <dgm:spPr/>
    </dgm:pt>
    <dgm:pt modelId="{02EFDE03-7EA7-6941-9456-472255FCC3A7}" type="pres">
      <dgm:prSet presAssocID="{B8F190A2-2B00-914C-B8E0-964DBF0274F0}" presName="node" presStyleLbl="node1" presStyleIdx="3" presStyleCnt="4" custScaleY="58637" custLinFactY="-61257" custLinFactNeighborX="-40881" custLinFactNeighborY="-100000">
        <dgm:presLayoutVars>
          <dgm:bulletEnabled val="1"/>
        </dgm:presLayoutVars>
      </dgm:prSet>
      <dgm:spPr/>
    </dgm:pt>
  </dgm:ptLst>
  <dgm:cxnLst>
    <dgm:cxn modelId="{79FD4028-82B4-FE46-BBA2-53DCE1FE64A0}" srcId="{7A57740A-42BF-3342-97FC-88781E2A6D03}" destId="{B8F190A2-2B00-914C-B8E0-964DBF0274F0}" srcOrd="3" destOrd="0" parTransId="{77A13A6E-C04B-E544-9B7B-9DE3A76CD897}" sibTransId="{C90A01F1-A17B-5344-ABC9-0C9F8C2DCB1E}"/>
    <dgm:cxn modelId="{0F1D5630-E061-384F-AA67-2332CD572D7B}" type="presOf" srcId="{945EB085-28CA-BF46-8BB1-D34E7A7F1C96}" destId="{2A60B493-6C9E-6A44-996F-4BA6A1909528}" srcOrd="0" destOrd="0" presId="urn:microsoft.com/office/officeart/2005/8/layout/default"/>
    <dgm:cxn modelId="{C9D12D43-0A06-1548-9577-DAE494596CD3}" type="presOf" srcId="{B8F190A2-2B00-914C-B8E0-964DBF0274F0}" destId="{02EFDE03-7EA7-6941-9456-472255FCC3A7}" srcOrd="0" destOrd="0" presId="urn:microsoft.com/office/officeart/2005/8/layout/default"/>
    <dgm:cxn modelId="{B252EE61-7BE9-E242-9B57-C29851C13453}" srcId="{7A57740A-42BF-3342-97FC-88781E2A6D03}" destId="{4D076D6C-668B-1240-92A6-C0670532B362}" srcOrd="1" destOrd="0" parTransId="{7B5BE2FC-CF48-1F4C-BFD5-AB3A8C7E723E}" sibTransId="{C6CEA9C0-E271-124A-8291-1D5BEBFE9C98}"/>
    <dgm:cxn modelId="{E523F98D-859E-D241-BCB0-6A9F516A973F}" srcId="{7A57740A-42BF-3342-97FC-88781E2A6D03}" destId="{32904CBF-B099-6E4E-8B34-203E603902A5}" srcOrd="0" destOrd="0" parTransId="{5C3055D4-0EEC-A04E-B482-F88F47BF4ABE}" sibTransId="{D0C33695-3FFA-4047-8873-730BE90C31A6}"/>
    <dgm:cxn modelId="{D2D2368F-B378-ED42-8255-F5D973967D46}" type="presOf" srcId="{4D076D6C-668B-1240-92A6-C0670532B362}" destId="{EFF15FC5-B4CA-354E-A34C-4FC5AD69D0EA}" srcOrd="0" destOrd="0" presId="urn:microsoft.com/office/officeart/2005/8/layout/default"/>
    <dgm:cxn modelId="{5007AAE6-202B-F141-A295-3D66A22BD998}" type="presOf" srcId="{32904CBF-B099-6E4E-8B34-203E603902A5}" destId="{4432C758-8A8A-4640-80A4-26AEE555E115}" srcOrd="0" destOrd="0" presId="urn:microsoft.com/office/officeart/2005/8/layout/default"/>
    <dgm:cxn modelId="{01BA30EE-1616-D94F-BF24-302DD3D59E76}" srcId="{7A57740A-42BF-3342-97FC-88781E2A6D03}" destId="{945EB085-28CA-BF46-8BB1-D34E7A7F1C96}" srcOrd="2" destOrd="0" parTransId="{FB978F2D-4DAA-9944-93E5-E69EFEF89536}" sibTransId="{7D50D8AF-4292-D548-ACDD-1D9D6176BBC4}"/>
    <dgm:cxn modelId="{684E9AF9-41F2-964D-8CA4-BD6EF8B8A23F}" type="presOf" srcId="{7A57740A-42BF-3342-97FC-88781E2A6D03}" destId="{A29977D7-DCD2-CB4A-8804-3DA85DFD8E42}" srcOrd="0" destOrd="0" presId="urn:microsoft.com/office/officeart/2005/8/layout/default"/>
    <dgm:cxn modelId="{813D8778-372A-8B4D-9A96-5EA4B6A9AD06}" type="presParOf" srcId="{A29977D7-DCD2-CB4A-8804-3DA85DFD8E42}" destId="{4432C758-8A8A-4640-80A4-26AEE555E115}" srcOrd="0" destOrd="0" presId="urn:microsoft.com/office/officeart/2005/8/layout/default"/>
    <dgm:cxn modelId="{0357D84E-38AF-D84E-A8CC-F0427A29BBD6}" type="presParOf" srcId="{A29977D7-DCD2-CB4A-8804-3DA85DFD8E42}" destId="{DA423D91-A6D6-CF44-97CB-E2C78C8E41AD}" srcOrd="1" destOrd="0" presId="urn:microsoft.com/office/officeart/2005/8/layout/default"/>
    <dgm:cxn modelId="{C7269EAB-2779-2D4E-97FB-1CE36DFDD018}" type="presParOf" srcId="{A29977D7-DCD2-CB4A-8804-3DA85DFD8E42}" destId="{EFF15FC5-B4CA-354E-A34C-4FC5AD69D0EA}" srcOrd="2" destOrd="0" presId="urn:microsoft.com/office/officeart/2005/8/layout/default"/>
    <dgm:cxn modelId="{79203DD9-B3DB-E540-B6BE-B239709F8B87}" type="presParOf" srcId="{A29977D7-DCD2-CB4A-8804-3DA85DFD8E42}" destId="{681F4EAA-A1EC-FE48-9225-23A5CA541563}" srcOrd="3" destOrd="0" presId="urn:microsoft.com/office/officeart/2005/8/layout/default"/>
    <dgm:cxn modelId="{39C423B7-B064-A44B-B1DC-0EA5FFA18B6B}" type="presParOf" srcId="{A29977D7-DCD2-CB4A-8804-3DA85DFD8E42}" destId="{2A60B493-6C9E-6A44-996F-4BA6A1909528}" srcOrd="4" destOrd="0" presId="urn:microsoft.com/office/officeart/2005/8/layout/default"/>
    <dgm:cxn modelId="{ED44C9FA-C294-FC47-83C2-0E219B99D819}" type="presParOf" srcId="{A29977D7-DCD2-CB4A-8804-3DA85DFD8E42}" destId="{2B108273-AA9F-B949-A6F1-91966052926C}" srcOrd="5" destOrd="0" presId="urn:microsoft.com/office/officeart/2005/8/layout/default"/>
    <dgm:cxn modelId="{C551D11F-DAC2-1E4D-B48A-D948EDB4EEA9}" type="presParOf" srcId="{A29977D7-DCD2-CB4A-8804-3DA85DFD8E42}" destId="{02EFDE03-7EA7-6941-9456-472255FCC3A7}"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1EFBF-8515-B34C-8FC7-A8C78093910C}">
      <dsp:nvSpPr>
        <dsp:cNvPr id="0" name=""/>
        <dsp:cNvSpPr/>
      </dsp:nvSpPr>
      <dsp:spPr>
        <a:xfrm>
          <a:off x="3543" y="677307"/>
          <a:ext cx="3717704" cy="845712"/>
        </a:xfrm>
        <a:prstGeom prst="rect">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For prevention, immune responses need to:</a:t>
          </a:r>
        </a:p>
      </dsp:txBody>
      <dsp:txXfrm>
        <a:off x="3543" y="677307"/>
        <a:ext cx="3717704" cy="845712"/>
      </dsp:txXfrm>
    </dsp:sp>
    <dsp:sp modelId="{118FC9D0-DFDA-A54B-BBEE-9B8923B42EAC}">
      <dsp:nvSpPr>
        <dsp:cNvPr id="0" name=""/>
        <dsp:cNvSpPr/>
      </dsp:nvSpPr>
      <dsp:spPr>
        <a:xfrm>
          <a:off x="2686" y="3821901"/>
          <a:ext cx="1906045" cy="812238"/>
        </a:xfrm>
        <a:prstGeom prst="rect">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Block one virus at site of entry in mucosa </a:t>
          </a:r>
        </a:p>
      </dsp:txBody>
      <dsp:txXfrm>
        <a:off x="2686" y="3821901"/>
        <a:ext cx="1906045" cy="812238"/>
      </dsp:txXfrm>
    </dsp:sp>
    <dsp:sp modelId="{F2A2AE96-A9F7-884B-B086-C42BBD8F03C9}">
      <dsp:nvSpPr>
        <dsp:cNvPr id="0" name=""/>
        <dsp:cNvSpPr/>
      </dsp:nvSpPr>
      <dsp:spPr>
        <a:xfrm>
          <a:off x="0" y="2716467"/>
          <a:ext cx="1906045" cy="842075"/>
        </a:xfrm>
        <a:prstGeom prst="rect">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Be persistent over time after vaccination</a:t>
          </a:r>
        </a:p>
      </dsp:txBody>
      <dsp:txXfrm>
        <a:off x="0" y="2716467"/>
        <a:ext cx="1906045" cy="842075"/>
      </dsp:txXfrm>
    </dsp:sp>
    <dsp:sp modelId="{2C189A30-93DE-8A47-B144-7CC7C88857FF}">
      <dsp:nvSpPr>
        <dsp:cNvPr id="0" name=""/>
        <dsp:cNvSpPr/>
      </dsp:nvSpPr>
      <dsp:spPr>
        <a:xfrm>
          <a:off x="51004" y="1760219"/>
          <a:ext cx="1906045" cy="737708"/>
        </a:xfrm>
        <a:prstGeom prst="rect">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Target multiple HIV clades</a:t>
          </a:r>
        </a:p>
      </dsp:txBody>
      <dsp:txXfrm>
        <a:off x="51004" y="1760219"/>
        <a:ext cx="1906045" cy="737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2C758-8A8A-4640-80A4-26AEE555E115}">
      <dsp:nvSpPr>
        <dsp:cNvPr id="0" name=""/>
        <dsp:cNvSpPr/>
      </dsp:nvSpPr>
      <dsp:spPr>
        <a:xfrm>
          <a:off x="0" y="599862"/>
          <a:ext cx="3724026" cy="892942"/>
        </a:xfrm>
        <a:prstGeom prst="rect">
          <a:avLst/>
        </a:prstGeom>
        <a:solidFill>
          <a:schemeClr val="tx2">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For treatment, immune responses need to:</a:t>
          </a:r>
        </a:p>
      </dsp:txBody>
      <dsp:txXfrm>
        <a:off x="0" y="599862"/>
        <a:ext cx="3724026" cy="892942"/>
      </dsp:txXfrm>
    </dsp:sp>
    <dsp:sp modelId="{EFF15FC5-B4CA-354E-A34C-4FC5AD69D0EA}">
      <dsp:nvSpPr>
        <dsp:cNvPr id="0" name=""/>
        <dsp:cNvSpPr/>
      </dsp:nvSpPr>
      <dsp:spPr>
        <a:xfrm>
          <a:off x="14463" y="3790499"/>
          <a:ext cx="2014751" cy="895093"/>
        </a:xfrm>
        <a:prstGeom prst="rect">
          <a:avLst/>
        </a:prstGeom>
        <a:solidFill>
          <a:schemeClr val="tx2">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Block a swarm of virus at multiple sites in the body</a:t>
          </a:r>
        </a:p>
      </dsp:txBody>
      <dsp:txXfrm>
        <a:off x="14463" y="3790499"/>
        <a:ext cx="2014751" cy="895093"/>
      </dsp:txXfrm>
    </dsp:sp>
    <dsp:sp modelId="{2A60B493-6C9E-6A44-996F-4BA6A1909528}">
      <dsp:nvSpPr>
        <dsp:cNvPr id="0" name=""/>
        <dsp:cNvSpPr/>
      </dsp:nvSpPr>
      <dsp:spPr>
        <a:xfrm>
          <a:off x="0" y="2855618"/>
          <a:ext cx="2014751" cy="765371"/>
        </a:xfrm>
        <a:prstGeom prst="rect">
          <a:avLst/>
        </a:prstGeom>
        <a:solidFill>
          <a:schemeClr val="tx2">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Be potent at ART interruption</a:t>
          </a:r>
        </a:p>
      </dsp:txBody>
      <dsp:txXfrm>
        <a:off x="0" y="2855618"/>
        <a:ext cx="2014751" cy="765371"/>
      </dsp:txXfrm>
    </dsp:sp>
    <dsp:sp modelId="{02EFDE03-7EA7-6941-9456-472255FCC3A7}">
      <dsp:nvSpPr>
        <dsp:cNvPr id="0" name=""/>
        <dsp:cNvSpPr/>
      </dsp:nvSpPr>
      <dsp:spPr>
        <a:xfrm>
          <a:off x="34349" y="1857224"/>
          <a:ext cx="2014751" cy="708834"/>
        </a:xfrm>
        <a:prstGeom prst="rect">
          <a:avLst/>
        </a:prstGeom>
        <a:solidFill>
          <a:schemeClr val="tx2">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Target HIV variants in one individual </a:t>
          </a:r>
        </a:p>
      </dsp:txBody>
      <dsp:txXfrm>
        <a:off x="34349" y="1857224"/>
        <a:ext cx="2014751" cy="7088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21/07/2019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A96FEF6-C96F-8543-9AAC-E1E7E700C035}" type="datetimeFigureOut">
              <a:rPr lang="en-US" smtClean="0"/>
              <a:t>7/21/19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7B7BB64-7BAD-8049-BA31-BE413F6B4BB6}" type="slidenum">
              <a:rPr lang="en-US" smtClean="0"/>
              <a:t>‹#›</a:t>
            </a:fld>
            <a:endParaRPr lang="en-US"/>
          </a:p>
        </p:txBody>
      </p:sp>
    </p:spTree>
    <p:extLst>
      <p:ext uri="{BB962C8B-B14F-4D97-AF65-F5344CB8AC3E}">
        <p14:creationId xmlns:p14="http://schemas.microsoft.com/office/powerpoint/2010/main" val="402813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7BB64-7BAD-8049-BA31-BE413F6B4BB6}" type="slidenum">
              <a:rPr lang="en-US" smtClean="0"/>
              <a:t>1</a:t>
            </a:fld>
            <a:endParaRPr lang="en-US"/>
          </a:p>
        </p:txBody>
      </p:sp>
    </p:spTree>
    <p:extLst>
      <p:ext uri="{BB962C8B-B14F-4D97-AF65-F5344CB8AC3E}">
        <p14:creationId xmlns:p14="http://schemas.microsoft.com/office/powerpoint/2010/main" val="454543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7BB64-7BAD-8049-BA31-BE413F6B4BB6}" type="slidenum">
              <a:rPr lang="en-US" smtClean="0"/>
              <a:t>13</a:t>
            </a:fld>
            <a:endParaRPr lang="en-US"/>
          </a:p>
        </p:txBody>
      </p:sp>
    </p:spTree>
    <p:extLst>
      <p:ext uri="{BB962C8B-B14F-4D97-AF65-F5344CB8AC3E}">
        <p14:creationId xmlns:p14="http://schemas.microsoft.com/office/powerpoint/2010/main" val="469091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7BB64-7BAD-8049-BA31-BE413F6B4BB6}" type="slidenum">
              <a:rPr lang="en-US" smtClean="0"/>
              <a:t>14</a:t>
            </a:fld>
            <a:endParaRPr lang="en-US"/>
          </a:p>
        </p:txBody>
      </p:sp>
    </p:spTree>
    <p:extLst>
      <p:ext uri="{BB962C8B-B14F-4D97-AF65-F5344CB8AC3E}">
        <p14:creationId xmlns:p14="http://schemas.microsoft.com/office/powerpoint/2010/main" val="10760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fld id="{77B7BB64-7BAD-8049-BA31-BE413F6B4BB6}" type="slidenum">
              <a:rPr lang="en-US" smtClean="0"/>
              <a:t>15</a:t>
            </a:fld>
            <a:endParaRPr lang="en-US"/>
          </a:p>
        </p:txBody>
      </p:sp>
    </p:spTree>
    <p:extLst>
      <p:ext uri="{BB962C8B-B14F-4D97-AF65-F5344CB8AC3E}">
        <p14:creationId xmlns:p14="http://schemas.microsoft.com/office/powerpoint/2010/main" val="1250106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7BB64-7BAD-8049-BA31-BE413F6B4BB6}" type="slidenum">
              <a:rPr lang="en-US" smtClean="0"/>
              <a:t>16</a:t>
            </a:fld>
            <a:endParaRPr lang="en-US"/>
          </a:p>
        </p:txBody>
      </p:sp>
    </p:spTree>
    <p:extLst>
      <p:ext uri="{BB962C8B-B14F-4D97-AF65-F5344CB8AC3E}">
        <p14:creationId xmlns:p14="http://schemas.microsoft.com/office/powerpoint/2010/main" val="1555576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860C54A-F003-534C-A914-12E01923FAC8}" type="slidenum">
              <a:rPr lang="en-US" smtClean="0"/>
              <a:pPr>
                <a:defRPr/>
              </a:pPr>
              <a:t>17</a:t>
            </a:fld>
            <a:endParaRPr lang="en-US"/>
          </a:p>
        </p:txBody>
      </p:sp>
    </p:spTree>
    <p:extLst>
      <p:ext uri="{BB962C8B-B14F-4D97-AF65-F5344CB8AC3E}">
        <p14:creationId xmlns:p14="http://schemas.microsoft.com/office/powerpoint/2010/main" val="2086180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fld id="{77B7BB64-7BAD-8049-BA31-BE413F6B4BB6}" type="slidenum">
              <a:rPr lang="en-US" smtClean="0"/>
              <a:t>18</a:t>
            </a:fld>
            <a:endParaRPr lang="en-US"/>
          </a:p>
        </p:txBody>
      </p:sp>
    </p:spTree>
    <p:extLst>
      <p:ext uri="{BB962C8B-B14F-4D97-AF65-F5344CB8AC3E}">
        <p14:creationId xmlns:p14="http://schemas.microsoft.com/office/powerpoint/2010/main" val="286418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7BB64-7BAD-8049-BA31-BE413F6B4BB6}" type="slidenum">
              <a:rPr lang="en-US" smtClean="0"/>
              <a:t>4</a:t>
            </a:fld>
            <a:endParaRPr lang="en-US"/>
          </a:p>
        </p:txBody>
      </p:sp>
    </p:spTree>
    <p:extLst>
      <p:ext uri="{BB962C8B-B14F-4D97-AF65-F5344CB8AC3E}">
        <p14:creationId xmlns:p14="http://schemas.microsoft.com/office/powerpoint/2010/main" val="179353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7B7BB64-7BAD-8049-BA31-BE413F6B4BB6}" type="slidenum">
              <a:rPr lang="en-US" smtClean="0"/>
              <a:t>5</a:t>
            </a:fld>
            <a:endParaRPr lang="en-US"/>
          </a:p>
        </p:txBody>
      </p:sp>
    </p:spTree>
    <p:extLst>
      <p:ext uri="{BB962C8B-B14F-4D97-AF65-F5344CB8AC3E}">
        <p14:creationId xmlns:p14="http://schemas.microsoft.com/office/powerpoint/2010/main" val="412816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7BB64-7BAD-8049-BA31-BE413F6B4BB6}" type="slidenum">
              <a:rPr lang="en-US" smtClean="0"/>
              <a:t>6</a:t>
            </a:fld>
            <a:endParaRPr lang="en-US"/>
          </a:p>
        </p:txBody>
      </p:sp>
    </p:spTree>
    <p:extLst>
      <p:ext uri="{BB962C8B-B14F-4D97-AF65-F5344CB8AC3E}">
        <p14:creationId xmlns:p14="http://schemas.microsoft.com/office/powerpoint/2010/main" val="3347719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don’t know yet what immune responses are needed to control viremia post treatment interruption but we know already some features they need to have. For prevention, immune responses need to block the virus entry at a single site whereas for treatment, they need to block  a swarm of viruses at multiple sites of the body. Therefore these immune responses need to be potent and strong after ART interruption whereas for prevention they need to persist overtime as the time between vaccination and HIV exposure is unknown. These responses also need to be broad, as for treatment they need to target different variants that have emerged on a single individual but for prevention even broader as they need to be efficient against different HIV clades represented here by different colors in this phylogenetic tree. </a:t>
            </a:r>
            <a:endParaRPr lang="en-US" dirty="0"/>
          </a:p>
        </p:txBody>
      </p:sp>
      <p:sp>
        <p:nvSpPr>
          <p:cNvPr id="4" name="Slide Number Placeholder 3"/>
          <p:cNvSpPr>
            <a:spLocks noGrp="1"/>
          </p:cNvSpPr>
          <p:nvPr>
            <p:ph type="sldNum" sz="quarter" idx="10"/>
          </p:nvPr>
        </p:nvSpPr>
        <p:spPr/>
        <p:txBody>
          <a:bodyPr/>
          <a:lstStyle/>
          <a:p>
            <a:fld id="{B0B93A71-7208-FC40-9952-D2F137339DC4}" type="slidenum">
              <a:rPr lang="en-US" smtClean="0"/>
              <a:t>7</a:t>
            </a:fld>
            <a:endParaRPr lang="en-US"/>
          </a:p>
        </p:txBody>
      </p:sp>
    </p:spTree>
    <p:extLst>
      <p:ext uri="{BB962C8B-B14F-4D97-AF65-F5344CB8AC3E}">
        <p14:creationId xmlns:p14="http://schemas.microsoft.com/office/powerpoint/2010/main" val="362772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7BB64-7BAD-8049-BA31-BE413F6B4BB6}" type="slidenum">
              <a:rPr lang="en-US" smtClean="0"/>
              <a:t>8</a:t>
            </a:fld>
            <a:endParaRPr lang="en-US"/>
          </a:p>
        </p:txBody>
      </p:sp>
    </p:spTree>
    <p:extLst>
      <p:ext uri="{BB962C8B-B14F-4D97-AF65-F5344CB8AC3E}">
        <p14:creationId xmlns:p14="http://schemas.microsoft.com/office/powerpoint/2010/main" val="250821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 much breadth of CD8 responses is needed to control HIV is still unresolved and data from the SIV model are arguing on both sides:</a:t>
            </a:r>
          </a:p>
          <a:p>
            <a:r>
              <a:rPr lang="en-US" sz="1200" baseline="0" dirty="0"/>
              <a:t>A study demonstrated that as few as 3 epitopes were sufficient to induce SIV control, but the </a:t>
            </a:r>
            <a:r>
              <a:rPr lang="en-US" sz="1200" baseline="0" dirty="0" err="1"/>
              <a:t>RhCMV</a:t>
            </a:r>
            <a:r>
              <a:rPr lang="en-US" sz="1200" baseline="0" dirty="0"/>
              <a:t> vaccine that induces 60% protection is generating an unusual large breadth of response. </a:t>
            </a:r>
            <a:endParaRPr lang="en-US" sz="1200" dirty="0"/>
          </a:p>
          <a:p>
            <a:endParaRPr lang="en-US" baseline="0" dirty="0"/>
          </a:p>
        </p:txBody>
      </p:sp>
      <p:sp>
        <p:nvSpPr>
          <p:cNvPr id="4" name="Slide Number Placeholder 3"/>
          <p:cNvSpPr>
            <a:spLocks noGrp="1"/>
          </p:cNvSpPr>
          <p:nvPr>
            <p:ph type="sldNum" sz="quarter" idx="10"/>
          </p:nvPr>
        </p:nvSpPr>
        <p:spPr/>
        <p:txBody>
          <a:bodyPr/>
          <a:lstStyle/>
          <a:p>
            <a:pPr>
              <a:defRPr/>
            </a:pPr>
            <a:fld id="{9860C54A-F003-534C-A914-12E01923FAC8}" type="slidenum">
              <a:rPr lang="en-US" smtClean="0"/>
              <a:pPr>
                <a:defRPr/>
              </a:pPr>
              <a:t>9</a:t>
            </a:fld>
            <a:endParaRPr lang="en-US"/>
          </a:p>
        </p:txBody>
      </p:sp>
    </p:spTree>
    <p:extLst>
      <p:ext uri="{BB962C8B-B14F-4D97-AF65-F5344CB8AC3E}">
        <p14:creationId xmlns:p14="http://schemas.microsoft.com/office/powerpoint/2010/main" val="407962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7BB64-7BAD-8049-BA31-BE413F6B4BB6}" type="slidenum">
              <a:rPr lang="en-US" smtClean="0"/>
              <a:t>10</a:t>
            </a:fld>
            <a:endParaRPr lang="en-US"/>
          </a:p>
        </p:txBody>
      </p:sp>
    </p:spTree>
    <p:extLst>
      <p:ext uri="{BB962C8B-B14F-4D97-AF65-F5344CB8AC3E}">
        <p14:creationId xmlns:p14="http://schemas.microsoft.com/office/powerpoint/2010/main" val="873942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7BB64-7BAD-8049-BA31-BE413F6B4BB6}" type="slidenum">
              <a:rPr lang="en-US" smtClean="0"/>
              <a:t>11</a:t>
            </a:fld>
            <a:endParaRPr lang="en-US"/>
          </a:p>
        </p:txBody>
      </p:sp>
    </p:spTree>
    <p:extLst>
      <p:ext uri="{BB962C8B-B14F-4D97-AF65-F5344CB8AC3E}">
        <p14:creationId xmlns:p14="http://schemas.microsoft.com/office/powerpoint/2010/main" val="596508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Rectangle 2"/>
          <p:cNvSpPr/>
          <p:nvPr/>
        </p:nvSpPr>
        <p:spPr>
          <a:xfrm>
            <a:off x="378885" y="466725"/>
            <a:ext cx="11432116" cy="1133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800">
              <a:solidFill>
                <a:srgbClr val="FFFFFF"/>
              </a:solidFill>
              <a:latin typeface="Arial" charset="0"/>
              <a:ea typeface="ＭＳ Ｐゴシック" pitchFamily="-109" charset="-128"/>
              <a:cs typeface="ＭＳ Ｐゴシック" pitchFamily="-109" charset="-128"/>
            </a:endParaRPr>
          </a:p>
        </p:txBody>
      </p:sp>
      <p:sp>
        <p:nvSpPr>
          <p:cNvPr id="4" name="Rectangle 3"/>
          <p:cNvSpPr/>
          <p:nvPr userDrawn="1"/>
        </p:nvSpPr>
        <p:spPr>
          <a:xfrm flipV="1">
            <a:off x="711200" y="868364"/>
            <a:ext cx="11091333" cy="4603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US" sz="1800">
              <a:solidFill>
                <a:srgbClr val="FFFFFF"/>
              </a:solidFill>
              <a:latin typeface="Arial" charset="0"/>
              <a:ea typeface="ＭＳ Ｐゴシック" pitchFamily="-109" charset="-128"/>
              <a:cs typeface="ＭＳ Ｐゴシック" pitchFamily="-109" charset="-128"/>
            </a:endParaRPr>
          </a:p>
        </p:txBody>
      </p:sp>
      <p:sp>
        <p:nvSpPr>
          <p:cNvPr id="2" name="Title 1"/>
          <p:cNvSpPr>
            <a:spLocks noGrp="1"/>
          </p:cNvSpPr>
          <p:nvPr>
            <p:ph type="title"/>
          </p:nvPr>
        </p:nvSpPr>
        <p:spPr>
          <a:xfrm>
            <a:off x="708264" y="0"/>
            <a:ext cx="11102737" cy="967840"/>
          </a:xfrm>
        </p:spPr>
        <p:txBody>
          <a:bodyPr/>
          <a:lstStyle>
            <a:lvl1pPr>
              <a:defRPr/>
            </a:lvl1pPr>
          </a:lstStyle>
          <a:p>
            <a:r>
              <a:rPr lang="en-US"/>
              <a:t>Click to edit Master title style</a:t>
            </a:r>
            <a:endParaRPr dirty="0"/>
          </a:p>
        </p:txBody>
      </p:sp>
    </p:spTree>
    <p:extLst>
      <p:ext uri="{BB962C8B-B14F-4D97-AF65-F5344CB8AC3E}">
        <p14:creationId xmlns:p14="http://schemas.microsoft.com/office/powerpoint/2010/main" val="272916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 id="2147483661" r:id="rId12"/>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0.jpeg"/><Relationship Id="rId1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13.png"/><Relationship Id="rId2" Type="http://schemas.openxmlformats.org/officeDocument/2006/relationships/notesSlide" Target="../notesSlides/notesSlide5.xml"/><Relationship Id="rId16"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1.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9B059-50F8-DE48-8FDF-281B34EDF4BC}"/>
              </a:ext>
            </a:extLst>
          </p:cNvPr>
          <p:cNvSpPr>
            <a:spLocks noGrp="1"/>
          </p:cNvSpPr>
          <p:nvPr>
            <p:ph type="title"/>
          </p:nvPr>
        </p:nvSpPr>
        <p:spPr/>
        <p:txBody>
          <a:bodyPr>
            <a:normAutofit fontScale="90000"/>
          </a:bodyPr>
          <a:lstStyle/>
          <a:p>
            <a:r>
              <a:rPr lang="en-US" dirty="0"/>
              <a:t>Breadth of HIV-specific CD8 T cells in acute infection</a:t>
            </a:r>
          </a:p>
        </p:txBody>
      </p:sp>
      <p:graphicFrame>
        <p:nvGraphicFramePr>
          <p:cNvPr id="11" name="Table 10">
            <a:extLst>
              <a:ext uri="{FF2B5EF4-FFF2-40B4-BE49-F238E27FC236}">
                <a16:creationId xmlns:a16="http://schemas.microsoft.com/office/drawing/2014/main" id="{124270C6-94A4-6C41-9364-78C3F03AA22A}"/>
              </a:ext>
            </a:extLst>
          </p:cNvPr>
          <p:cNvGraphicFramePr>
            <a:graphicFrameLocks noGrp="1"/>
          </p:cNvGraphicFramePr>
          <p:nvPr>
            <p:extLst>
              <p:ext uri="{D42A27DB-BD31-4B8C-83A1-F6EECF244321}">
                <p14:modId xmlns:p14="http://schemas.microsoft.com/office/powerpoint/2010/main" val="90069810"/>
              </p:ext>
            </p:extLst>
          </p:nvPr>
        </p:nvGraphicFramePr>
        <p:xfrm>
          <a:off x="4559313" y="2532018"/>
          <a:ext cx="3860784" cy="1716092"/>
        </p:xfrm>
        <a:graphic>
          <a:graphicData uri="http://schemas.openxmlformats.org/drawingml/2006/table">
            <a:tbl>
              <a:tblPr firstRow="1" bandRow="1">
                <a:tableStyleId>{5C22544A-7EE6-4342-B048-85BDC9FD1C3A}</a:tableStyleId>
              </a:tblPr>
              <a:tblGrid>
                <a:gridCol w="643464">
                  <a:extLst>
                    <a:ext uri="{9D8B030D-6E8A-4147-A177-3AD203B41FA5}">
                      <a16:colId xmlns:a16="http://schemas.microsoft.com/office/drawing/2014/main" val="868815142"/>
                    </a:ext>
                  </a:extLst>
                </a:gridCol>
                <a:gridCol w="643464">
                  <a:extLst>
                    <a:ext uri="{9D8B030D-6E8A-4147-A177-3AD203B41FA5}">
                      <a16:colId xmlns:a16="http://schemas.microsoft.com/office/drawing/2014/main" val="1944178910"/>
                    </a:ext>
                  </a:extLst>
                </a:gridCol>
                <a:gridCol w="643464">
                  <a:extLst>
                    <a:ext uri="{9D8B030D-6E8A-4147-A177-3AD203B41FA5}">
                      <a16:colId xmlns:a16="http://schemas.microsoft.com/office/drawing/2014/main" val="3457572663"/>
                    </a:ext>
                  </a:extLst>
                </a:gridCol>
                <a:gridCol w="643464">
                  <a:extLst>
                    <a:ext uri="{9D8B030D-6E8A-4147-A177-3AD203B41FA5}">
                      <a16:colId xmlns:a16="http://schemas.microsoft.com/office/drawing/2014/main" val="1811375834"/>
                    </a:ext>
                  </a:extLst>
                </a:gridCol>
                <a:gridCol w="643464">
                  <a:extLst>
                    <a:ext uri="{9D8B030D-6E8A-4147-A177-3AD203B41FA5}">
                      <a16:colId xmlns:a16="http://schemas.microsoft.com/office/drawing/2014/main" val="1407263782"/>
                    </a:ext>
                  </a:extLst>
                </a:gridCol>
                <a:gridCol w="643464">
                  <a:extLst>
                    <a:ext uri="{9D8B030D-6E8A-4147-A177-3AD203B41FA5}">
                      <a16:colId xmlns:a16="http://schemas.microsoft.com/office/drawing/2014/main" val="3269069927"/>
                    </a:ext>
                  </a:extLst>
                </a:gridCol>
              </a:tblGrid>
              <a:tr h="686114">
                <a:tc>
                  <a:txBody>
                    <a:bodyPr/>
                    <a:lstStyle/>
                    <a:p>
                      <a:pPr algn="ctr"/>
                      <a:endParaRPr lang="en-US" sz="2000" dirty="0">
                        <a:latin typeface="+mj-lt"/>
                      </a:endParaRPr>
                    </a:p>
                  </a:txBody>
                  <a:tcPr anchor="ctr"/>
                </a:tc>
                <a:tc>
                  <a:txBody>
                    <a:bodyPr/>
                    <a:lstStyle/>
                    <a:p>
                      <a:pPr algn="ctr"/>
                      <a:r>
                        <a:rPr lang="en-US" sz="2000" dirty="0"/>
                        <a:t>FI</a:t>
                      </a:r>
                      <a:endParaRPr lang="en-US" sz="2000" dirty="0">
                        <a:latin typeface="+mj-lt"/>
                      </a:endParaRPr>
                    </a:p>
                  </a:txBody>
                  <a:tcPr anchor="ctr"/>
                </a:tc>
                <a:tc>
                  <a:txBody>
                    <a:bodyPr/>
                    <a:lstStyle/>
                    <a:p>
                      <a:pPr algn="ctr"/>
                      <a:r>
                        <a:rPr lang="en-US" sz="2000" dirty="0"/>
                        <a:t>FII</a:t>
                      </a:r>
                      <a:endParaRPr lang="en-US" sz="2000" dirty="0">
                        <a:latin typeface="+mj-lt"/>
                      </a:endParaRPr>
                    </a:p>
                  </a:txBody>
                  <a:tcPr anchor="ctr"/>
                </a:tc>
                <a:tc>
                  <a:txBody>
                    <a:bodyPr/>
                    <a:lstStyle/>
                    <a:p>
                      <a:pPr algn="ctr"/>
                      <a:r>
                        <a:rPr lang="en-US" sz="2000" dirty="0"/>
                        <a:t>FIII</a:t>
                      </a:r>
                      <a:endParaRPr lang="en-US" sz="2000" dirty="0">
                        <a:latin typeface="+mj-lt"/>
                      </a:endParaRPr>
                    </a:p>
                  </a:txBody>
                  <a:tcPr anchor="ctr"/>
                </a:tc>
                <a:tc>
                  <a:txBody>
                    <a:bodyPr/>
                    <a:lstStyle/>
                    <a:p>
                      <a:pPr algn="ctr"/>
                      <a:r>
                        <a:rPr lang="en-US" sz="2000" dirty="0"/>
                        <a:t>FIV/V</a:t>
                      </a:r>
                      <a:endParaRPr lang="en-US" sz="2000" dirty="0">
                        <a:latin typeface="+mj-lt"/>
                      </a:endParaRPr>
                    </a:p>
                  </a:txBody>
                  <a:tcPr anchor="ctr"/>
                </a:tc>
                <a:tc>
                  <a:txBody>
                    <a:bodyPr/>
                    <a:lstStyle/>
                    <a:p>
                      <a:pPr algn="ctr"/>
                      <a:r>
                        <a:rPr lang="en-US" sz="2000" dirty="0"/>
                        <a:t>CHI</a:t>
                      </a:r>
                      <a:endParaRPr lang="en-US" sz="2000" dirty="0">
                        <a:latin typeface="+mj-lt"/>
                      </a:endParaRPr>
                    </a:p>
                  </a:txBody>
                  <a:tcPr anchor="ctr"/>
                </a:tc>
                <a:extLst>
                  <a:ext uri="{0D108BD9-81ED-4DB2-BD59-A6C34878D82A}">
                    <a16:rowId xmlns:a16="http://schemas.microsoft.com/office/drawing/2014/main" val="1582969592"/>
                  </a:ext>
                </a:extLst>
              </a:tr>
              <a:tr h="456887">
                <a:tc>
                  <a:txBody>
                    <a:bodyPr/>
                    <a:lstStyle/>
                    <a:p>
                      <a:pPr algn="ctr" fontAlgn="b"/>
                      <a:r>
                        <a:rPr lang="en-US" sz="2000" u="none" strike="noStrike" dirty="0">
                          <a:effectLst/>
                        </a:rPr>
                        <a:t>Mean</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en-US" sz="2000" u="none" strike="noStrike" dirty="0">
                          <a:effectLst/>
                        </a:rPr>
                        <a:t>3.8</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en-US" sz="2000" u="none" strike="noStrike" dirty="0">
                          <a:effectLst/>
                        </a:rPr>
                        <a:t>8.6</a:t>
                      </a:r>
                    </a:p>
                  </a:txBody>
                  <a:tcPr marL="9525" marR="9525" marT="9525" marB="0" anchor="ctr"/>
                </a:tc>
                <a:tc>
                  <a:txBody>
                    <a:bodyPr/>
                    <a:lstStyle/>
                    <a:p>
                      <a:pPr algn="ctr" fontAlgn="b"/>
                      <a:r>
                        <a:rPr lang="en-US" sz="2000" u="none" strike="noStrike" dirty="0">
                          <a:effectLst/>
                        </a:rPr>
                        <a:t>8.7</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en-US" sz="2000" u="none" strike="noStrike" dirty="0">
                          <a:effectLst/>
                        </a:rPr>
                        <a:t>11.0</a:t>
                      </a:r>
                      <a:endParaRPr lang="en-US" sz="2000" b="0" i="0" u="none" strike="noStrike" dirty="0">
                        <a:solidFill>
                          <a:srgbClr val="000000"/>
                        </a:solidFill>
                        <a:effectLst/>
                        <a:latin typeface="+mj-lt"/>
                      </a:endParaRPr>
                    </a:p>
                  </a:txBody>
                  <a:tcPr marL="9525" marR="9525" marT="9525" marB="0" anchor="ctr"/>
                </a:tc>
                <a:tc>
                  <a:txBody>
                    <a:bodyPr/>
                    <a:lstStyle/>
                    <a:p>
                      <a:pPr algn="ctr" fontAlgn="b"/>
                      <a:r>
                        <a:rPr lang="en-US" sz="2000" u="none" strike="noStrike" dirty="0">
                          <a:effectLst/>
                        </a:rPr>
                        <a:t>9.8</a:t>
                      </a:r>
                      <a:endParaRPr lang="en-US" sz="20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74492202"/>
                  </a:ext>
                </a:extLst>
              </a:tr>
              <a:tr h="456887">
                <a:tc>
                  <a:txBody>
                    <a:bodyPr/>
                    <a:lstStyle/>
                    <a:p>
                      <a:pPr algn="ctr" fontAlgn="b"/>
                      <a:r>
                        <a:rPr lang="en-US" sz="1800" u="none" strike="noStrike" dirty="0">
                          <a:effectLst/>
                        </a:rPr>
                        <a:t>Min-Max</a:t>
                      </a:r>
                      <a:endParaRPr lang="en-US" sz="1800" b="0" i="0" u="none" strike="noStrike" dirty="0">
                        <a:solidFill>
                          <a:srgbClr val="000000"/>
                        </a:solidFill>
                        <a:effectLst/>
                        <a:latin typeface="+mj-lt"/>
                      </a:endParaRPr>
                    </a:p>
                  </a:txBody>
                  <a:tcPr marL="9525" marR="9525" marT="9525" marB="0" anchor="ctr"/>
                </a:tc>
                <a:tc>
                  <a:txBody>
                    <a:bodyPr/>
                    <a:lstStyle/>
                    <a:p>
                      <a:pPr algn="ctr" fontAlgn="b"/>
                      <a:r>
                        <a:rPr lang="en-US" sz="1800" u="none" strike="noStrike" dirty="0">
                          <a:effectLst/>
                        </a:rPr>
                        <a:t>0-7.5</a:t>
                      </a:r>
                      <a:endParaRPr lang="en-US" sz="1800" b="0" i="0" u="none" strike="noStrike" dirty="0">
                        <a:solidFill>
                          <a:srgbClr val="000000"/>
                        </a:solidFill>
                        <a:effectLst/>
                        <a:latin typeface="+mj-lt"/>
                      </a:endParaRPr>
                    </a:p>
                  </a:txBody>
                  <a:tcPr marL="9525" marR="9525" marT="9525" marB="0" anchor="ctr"/>
                </a:tc>
                <a:tc>
                  <a:txBody>
                    <a:bodyPr/>
                    <a:lstStyle/>
                    <a:p>
                      <a:pPr algn="ctr" fontAlgn="b"/>
                      <a:r>
                        <a:rPr lang="en-US" sz="1800" u="none" strike="noStrike" dirty="0">
                          <a:effectLst/>
                        </a:rPr>
                        <a:t>1.5-18</a:t>
                      </a:r>
                    </a:p>
                  </a:txBody>
                  <a:tcPr marL="9525" marR="9525" marT="9525" marB="0" anchor="ctr"/>
                </a:tc>
                <a:tc>
                  <a:txBody>
                    <a:bodyPr/>
                    <a:lstStyle/>
                    <a:p>
                      <a:pPr algn="ctr" fontAlgn="b"/>
                      <a:r>
                        <a:rPr lang="en-US" sz="1800" u="none" strike="noStrike" dirty="0">
                          <a:effectLst/>
                        </a:rPr>
                        <a:t>3-19.5</a:t>
                      </a:r>
                      <a:endParaRPr lang="en-US" sz="1800" b="0" i="0" u="none" strike="noStrike" dirty="0">
                        <a:solidFill>
                          <a:srgbClr val="000000"/>
                        </a:solidFill>
                        <a:effectLst/>
                        <a:latin typeface="+mj-lt"/>
                      </a:endParaRPr>
                    </a:p>
                  </a:txBody>
                  <a:tcPr marL="9525" marR="9525" marT="9525" marB="0" anchor="ctr"/>
                </a:tc>
                <a:tc>
                  <a:txBody>
                    <a:bodyPr/>
                    <a:lstStyle/>
                    <a:p>
                      <a:pPr algn="ctr" fontAlgn="b"/>
                      <a:r>
                        <a:rPr lang="en-US" sz="1800" u="none" strike="noStrike" dirty="0">
                          <a:effectLst/>
                        </a:rPr>
                        <a:t>4-16.5</a:t>
                      </a:r>
                      <a:endParaRPr lang="en-US" sz="1800" b="0" i="0" u="none" strike="noStrike" dirty="0">
                        <a:solidFill>
                          <a:srgbClr val="000000"/>
                        </a:solidFill>
                        <a:effectLst/>
                        <a:latin typeface="+mj-lt"/>
                      </a:endParaRPr>
                    </a:p>
                  </a:txBody>
                  <a:tcPr marL="9525" marR="9525" marT="9525" marB="0" anchor="ctr"/>
                </a:tc>
                <a:tc>
                  <a:txBody>
                    <a:bodyPr/>
                    <a:lstStyle/>
                    <a:p>
                      <a:pPr algn="ctr" fontAlgn="b"/>
                      <a:r>
                        <a:rPr lang="en-US" sz="1800" u="none" strike="noStrike" dirty="0">
                          <a:effectLst/>
                        </a:rPr>
                        <a:t>0-18</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735144"/>
                  </a:ext>
                </a:extLst>
              </a:tr>
            </a:tbl>
          </a:graphicData>
        </a:graphic>
      </p:graphicFrame>
      <p:sp>
        <p:nvSpPr>
          <p:cNvPr id="12" name="TextBox 11">
            <a:extLst>
              <a:ext uri="{FF2B5EF4-FFF2-40B4-BE49-F238E27FC236}">
                <a16:creationId xmlns:a16="http://schemas.microsoft.com/office/drawing/2014/main" id="{AB304D1E-72FA-3944-92B1-2D918CBECF3E}"/>
              </a:ext>
            </a:extLst>
          </p:cNvPr>
          <p:cNvSpPr txBox="1"/>
          <p:nvPr/>
        </p:nvSpPr>
        <p:spPr>
          <a:xfrm>
            <a:off x="9622188" y="6216236"/>
            <a:ext cx="2153666" cy="400110"/>
          </a:xfrm>
          <a:prstGeom prst="rect">
            <a:avLst/>
          </a:prstGeom>
          <a:noFill/>
        </p:spPr>
        <p:txBody>
          <a:bodyPr wrap="none" rtlCol="0">
            <a:spAutoFit/>
          </a:bodyPr>
          <a:lstStyle/>
          <a:p>
            <a:r>
              <a:rPr lang="en-US" sz="2000" dirty="0"/>
              <a:t>RV254 participants</a:t>
            </a:r>
          </a:p>
        </p:txBody>
      </p:sp>
      <p:sp>
        <p:nvSpPr>
          <p:cNvPr id="14" name="TextBox 13">
            <a:extLst>
              <a:ext uri="{FF2B5EF4-FFF2-40B4-BE49-F238E27FC236}">
                <a16:creationId xmlns:a16="http://schemas.microsoft.com/office/drawing/2014/main" id="{8D6DD88A-B2F9-9B46-9888-6DF70C3153B1}"/>
              </a:ext>
            </a:extLst>
          </p:cNvPr>
          <p:cNvSpPr txBox="1"/>
          <p:nvPr/>
        </p:nvSpPr>
        <p:spPr>
          <a:xfrm>
            <a:off x="4851413" y="1568362"/>
            <a:ext cx="3211415" cy="707886"/>
          </a:xfrm>
          <a:prstGeom prst="rect">
            <a:avLst/>
          </a:prstGeom>
          <a:noFill/>
          <a:ln>
            <a:solidFill>
              <a:schemeClr val="tx1"/>
            </a:solidFill>
          </a:ln>
        </p:spPr>
        <p:txBody>
          <a:bodyPr wrap="square" rtlCol="0">
            <a:spAutoFit/>
          </a:bodyPr>
          <a:lstStyle/>
          <a:p>
            <a:pPr algn="ctr"/>
            <a:r>
              <a:rPr lang="en-US" sz="2000" dirty="0"/>
              <a:t>Breadth of HIV-specific CD8 T cells in AHI and CHI</a:t>
            </a:r>
          </a:p>
        </p:txBody>
      </p:sp>
      <p:sp>
        <p:nvSpPr>
          <p:cNvPr id="15" name="TextBox 14">
            <a:extLst>
              <a:ext uri="{FF2B5EF4-FFF2-40B4-BE49-F238E27FC236}">
                <a16:creationId xmlns:a16="http://schemas.microsoft.com/office/drawing/2014/main" id="{58DEB63E-2302-DB4F-ABE8-657B565F514F}"/>
              </a:ext>
            </a:extLst>
          </p:cNvPr>
          <p:cNvSpPr txBox="1"/>
          <p:nvPr/>
        </p:nvSpPr>
        <p:spPr>
          <a:xfrm>
            <a:off x="4559313" y="4384516"/>
            <a:ext cx="3860787" cy="707886"/>
          </a:xfrm>
          <a:prstGeom prst="rect">
            <a:avLst/>
          </a:prstGeom>
          <a:noFill/>
          <a:ln>
            <a:solidFill>
              <a:schemeClr val="tx1"/>
            </a:solidFill>
          </a:ln>
        </p:spPr>
        <p:txBody>
          <a:bodyPr wrap="square" rtlCol="0">
            <a:spAutoFit/>
          </a:bodyPr>
          <a:lstStyle/>
          <a:p>
            <a:pPr algn="ctr"/>
            <a:r>
              <a:rPr lang="en-US" sz="2000" dirty="0"/>
              <a:t>Estimate number of peptides recognized in a single person </a:t>
            </a:r>
          </a:p>
        </p:txBody>
      </p:sp>
      <p:sp>
        <p:nvSpPr>
          <p:cNvPr id="16" name="TextBox 15">
            <a:extLst>
              <a:ext uri="{FF2B5EF4-FFF2-40B4-BE49-F238E27FC236}">
                <a16:creationId xmlns:a16="http://schemas.microsoft.com/office/drawing/2014/main" id="{E858A326-15C5-084F-8589-486D1FF212D0}"/>
              </a:ext>
            </a:extLst>
          </p:cNvPr>
          <p:cNvSpPr txBox="1"/>
          <p:nvPr/>
        </p:nvSpPr>
        <p:spPr>
          <a:xfrm>
            <a:off x="285187" y="5160461"/>
            <a:ext cx="1132281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Breadth of HIV-specific CD8 T cell responses in acute infection averages 10 epitopes and is identical to chronic infection starting in </a:t>
            </a:r>
            <a:r>
              <a:rPr lang="en-US" sz="2400" dirty="0" err="1"/>
              <a:t>Fiebig</a:t>
            </a:r>
            <a:r>
              <a:rPr lang="en-US" sz="2400" dirty="0"/>
              <a:t> II and cover all HIV proteins</a:t>
            </a:r>
          </a:p>
        </p:txBody>
      </p:sp>
      <p:pic>
        <p:nvPicPr>
          <p:cNvPr id="3" name="Picture 2">
            <a:extLst>
              <a:ext uri="{FF2B5EF4-FFF2-40B4-BE49-F238E27FC236}">
                <a16:creationId xmlns:a16="http://schemas.microsoft.com/office/drawing/2014/main" id="{BD2A25B5-CB8A-3C4A-BE8B-FD309410472F}"/>
              </a:ext>
            </a:extLst>
          </p:cNvPr>
          <p:cNvPicPr>
            <a:picLocks noChangeAspect="1"/>
          </p:cNvPicPr>
          <p:nvPr/>
        </p:nvPicPr>
        <p:blipFill>
          <a:blip r:embed="rId3"/>
          <a:stretch>
            <a:fillRect/>
          </a:stretch>
        </p:blipFill>
        <p:spPr>
          <a:xfrm>
            <a:off x="389003" y="2283384"/>
            <a:ext cx="3962400" cy="2565400"/>
          </a:xfrm>
          <a:prstGeom prst="rect">
            <a:avLst/>
          </a:prstGeom>
        </p:spPr>
      </p:pic>
      <p:sp>
        <p:nvSpPr>
          <p:cNvPr id="13" name="TextBox 12">
            <a:extLst>
              <a:ext uri="{FF2B5EF4-FFF2-40B4-BE49-F238E27FC236}">
                <a16:creationId xmlns:a16="http://schemas.microsoft.com/office/drawing/2014/main" id="{B6ED8A6F-E2C6-D649-9693-3445EFFBE756}"/>
              </a:ext>
            </a:extLst>
          </p:cNvPr>
          <p:cNvSpPr txBox="1"/>
          <p:nvPr/>
        </p:nvSpPr>
        <p:spPr>
          <a:xfrm>
            <a:off x="601731" y="1568362"/>
            <a:ext cx="3398772" cy="707886"/>
          </a:xfrm>
          <a:prstGeom prst="rect">
            <a:avLst/>
          </a:prstGeom>
          <a:noFill/>
          <a:ln>
            <a:solidFill>
              <a:schemeClr val="tx1"/>
            </a:solidFill>
          </a:ln>
        </p:spPr>
        <p:txBody>
          <a:bodyPr wrap="square" rtlCol="0">
            <a:spAutoFit/>
          </a:bodyPr>
          <a:lstStyle/>
          <a:p>
            <a:pPr algn="ctr"/>
            <a:r>
              <a:rPr lang="en-US" sz="2000" dirty="0"/>
              <a:t>Frequency of HIV-specific CD8 T cells in AHI and CHI</a:t>
            </a:r>
          </a:p>
        </p:txBody>
      </p:sp>
      <p:pic>
        <p:nvPicPr>
          <p:cNvPr id="17" name="Picture 16">
            <a:extLst>
              <a:ext uri="{FF2B5EF4-FFF2-40B4-BE49-F238E27FC236}">
                <a16:creationId xmlns:a16="http://schemas.microsoft.com/office/drawing/2014/main" id="{514EF5D7-4CCE-6D41-94E3-C1067460F959}"/>
              </a:ext>
            </a:extLst>
          </p:cNvPr>
          <p:cNvPicPr>
            <a:picLocks noChangeAspect="1"/>
          </p:cNvPicPr>
          <p:nvPr/>
        </p:nvPicPr>
        <p:blipFill rotWithShape="1">
          <a:blip r:embed="rId4"/>
          <a:srcRect t="12759"/>
          <a:stretch/>
        </p:blipFill>
        <p:spPr>
          <a:xfrm>
            <a:off x="8669709" y="2727091"/>
            <a:ext cx="3544209" cy="2277531"/>
          </a:xfrm>
          <a:prstGeom prst="rect">
            <a:avLst/>
          </a:prstGeom>
        </p:spPr>
      </p:pic>
      <p:sp>
        <p:nvSpPr>
          <p:cNvPr id="18" name="TextBox 17">
            <a:extLst>
              <a:ext uri="{FF2B5EF4-FFF2-40B4-BE49-F238E27FC236}">
                <a16:creationId xmlns:a16="http://schemas.microsoft.com/office/drawing/2014/main" id="{9982C241-3AE1-C346-921C-ACEB07560CA5}"/>
              </a:ext>
            </a:extLst>
          </p:cNvPr>
          <p:cNvSpPr txBox="1"/>
          <p:nvPr/>
        </p:nvSpPr>
        <p:spPr>
          <a:xfrm>
            <a:off x="8695109" y="1566867"/>
            <a:ext cx="3398772" cy="707886"/>
          </a:xfrm>
          <a:prstGeom prst="rect">
            <a:avLst/>
          </a:prstGeom>
          <a:noFill/>
          <a:ln>
            <a:solidFill>
              <a:schemeClr val="tx1"/>
            </a:solidFill>
          </a:ln>
        </p:spPr>
        <p:txBody>
          <a:bodyPr wrap="square" rtlCol="0">
            <a:spAutoFit/>
          </a:bodyPr>
          <a:lstStyle/>
          <a:p>
            <a:pPr algn="ctr"/>
            <a:r>
              <a:rPr lang="en-US" sz="2000" dirty="0"/>
              <a:t>HIV protein coverage by HIV-specific CD8 T cells in AHI</a:t>
            </a:r>
          </a:p>
        </p:txBody>
      </p:sp>
      <p:sp>
        <p:nvSpPr>
          <p:cNvPr id="19" name="TextBox 18">
            <a:extLst>
              <a:ext uri="{FF2B5EF4-FFF2-40B4-BE49-F238E27FC236}">
                <a16:creationId xmlns:a16="http://schemas.microsoft.com/office/drawing/2014/main" id="{00121926-DB60-1E4B-AE07-C59C6A79E3FD}"/>
              </a:ext>
            </a:extLst>
          </p:cNvPr>
          <p:cNvSpPr txBox="1"/>
          <p:nvPr/>
        </p:nvSpPr>
        <p:spPr>
          <a:xfrm>
            <a:off x="10579179" y="5753229"/>
            <a:ext cx="1522468" cy="276999"/>
          </a:xfrm>
          <a:prstGeom prst="rect">
            <a:avLst/>
          </a:prstGeom>
          <a:noFill/>
        </p:spPr>
        <p:txBody>
          <a:bodyPr wrap="none" rtlCol="0">
            <a:spAutoFit/>
          </a:bodyPr>
          <a:lstStyle/>
          <a:p>
            <a:r>
              <a:rPr lang="en-US" sz="1200" i="1" dirty="0"/>
              <a:t>Subra C, unpublished</a:t>
            </a:r>
          </a:p>
        </p:txBody>
      </p:sp>
    </p:spTree>
    <p:extLst>
      <p:ext uri="{BB962C8B-B14F-4D97-AF65-F5344CB8AC3E}">
        <p14:creationId xmlns:p14="http://schemas.microsoft.com/office/powerpoint/2010/main" val="271397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D950-3C33-814D-82CE-80A62B20294D}"/>
              </a:ext>
            </a:extLst>
          </p:cNvPr>
          <p:cNvSpPr>
            <a:spLocks noGrp="1"/>
          </p:cNvSpPr>
          <p:nvPr>
            <p:ph type="title"/>
          </p:nvPr>
        </p:nvSpPr>
        <p:spPr/>
        <p:txBody>
          <a:bodyPr/>
          <a:lstStyle/>
          <a:p>
            <a:r>
              <a:rPr lang="en-US" dirty="0"/>
              <a:t>Killing reactivated HIV-infected cells on ART</a:t>
            </a:r>
          </a:p>
        </p:txBody>
      </p:sp>
      <p:sp>
        <p:nvSpPr>
          <p:cNvPr id="9" name="TextBox 8">
            <a:extLst>
              <a:ext uri="{FF2B5EF4-FFF2-40B4-BE49-F238E27FC236}">
                <a16:creationId xmlns:a16="http://schemas.microsoft.com/office/drawing/2014/main" id="{20879F26-6D17-D444-9FFD-9AAE61D2C6B5}"/>
              </a:ext>
            </a:extLst>
          </p:cNvPr>
          <p:cNvSpPr txBox="1"/>
          <p:nvPr/>
        </p:nvSpPr>
        <p:spPr>
          <a:xfrm>
            <a:off x="522514" y="1417639"/>
            <a:ext cx="11315699" cy="4955203"/>
          </a:xfrm>
          <a:prstGeom prst="rect">
            <a:avLst/>
          </a:prstGeom>
          <a:noFill/>
        </p:spPr>
        <p:txBody>
          <a:bodyPr wrap="square" rtlCol="0">
            <a:spAutoFit/>
          </a:bodyPr>
          <a:lstStyle/>
          <a:p>
            <a:pPr marL="285750" indent="-285750">
              <a:buFont typeface="Arial" panose="020B0604020202020204" pitchFamily="34" charset="0"/>
              <a:buChar char="•"/>
            </a:pPr>
            <a:r>
              <a:rPr lang="en-US" sz="2400" dirty="0"/>
              <a:t>HIV-specific CD8 T cells in AHI impact viral set point </a:t>
            </a:r>
            <a:r>
              <a:rPr lang="en-US" sz="1200" i="1" dirty="0" err="1"/>
              <a:t>Streeck</a:t>
            </a:r>
            <a:r>
              <a:rPr lang="en-US" sz="1200" i="1" dirty="0"/>
              <a:t> H, J </a:t>
            </a:r>
            <a:r>
              <a:rPr lang="en-US" sz="1200" i="1" dirty="0" err="1"/>
              <a:t>Virol</a:t>
            </a:r>
            <a:r>
              <a:rPr lang="en-US" sz="1200" i="1" dirty="0"/>
              <a:t> 2014; Ndhlovu et al</a:t>
            </a:r>
            <a:r>
              <a:rPr lang="en-GB" sz="1200" i="1" dirty="0"/>
              <a:t>, Immunity 2015</a:t>
            </a:r>
          </a:p>
          <a:p>
            <a:pPr marL="285750" indent="-285750">
              <a:buFont typeface="Arial" panose="020B0604020202020204" pitchFamily="34" charset="0"/>
              <a:buChar char="•"/>
            </a:pPr>
            <a:endParaRPr lang="en-US" sz="800" i="1" dirty="0"/>
          </a:p>
          <a:p>
            <a:pPr marL="285750" indent="-285750">
              <a:buFont typeface="Arial" panose="020B0604020202020204" pitchFamily="34" charset="0"/>
              <a:buChar char="•"/>
            </a:pPr>
            <a:r>
              <a:rPr lang="en-US" sz="2400" dirty="0"/>
              <a:t>HIV-specific CD8 T cells impact HIV reservoir seeding after ART  initiation </a:t>
            </a:r>
            <a:r>
              <a:rPr lang="en-US" sz="1200" i="1" dirty="0"/>
              <a:t>Takata STM 2017</a:t>
            </a:r>
          </a:p>
          <a:p>
            <a:endParaRPr lang="en-US" sz="1200" dirty="0"/>
          </a:p>
          <a:p>
            <a:r>
              <a:rPr lang="en-US" sz="2400" dirty="0"/>
              <a:t>But HIV-infected cells might be different during productive infection and after reactivation from the latent reservoir pool</a:t>
            </a:r>
          </a:p>
          <a:p>
            <a:endParaRPr lang="en-US" sz="2400" dirty="0"/>
          </a:p>
          <a:p>
            <a:endParaRPr lang="en-US" sz="2400" dirty="0"/>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Reactivated latently-infected cells may be resistant to HIV-specific CD8 T cell killing </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a:t>Infected CD4 T cells in HIV infection harbor more defective viruses than in SIV infection</a:t>
            </a:r>
          </a:p>
          <a:p>
            <a:endParaRPr lang="en-US" sz="2400" dirty="0"/>
          </a:p>
        </p:txBody>
      </p:sp>
      <p:sp>
        <p:nvSpPr>
          <p:cNvPr id="10" name="TextBox 9">
            <a:extLst>
              <a:ext uri="{FF2B5EF4-FFF2-40B4-BE49-F238E27FC236}">
                <a16:creationId xmlns:a16="http://schemas.microsoft.com/office/drawing/2014/main" id="{5390927C-6F1E-8148-B9FF-E4D186315756}"/>
              </a:ext>
            </a:extLst>
          </p:cNvPr>
          <p:cNvSpPr txBox="1"/>
          <p:nvPr/>
        </p:nvSpPr>
        <p:spPr>
          <a:xfrm>
            <a:off x="1038288" y="3890666"/>
            <a:ext cx="1432893" cy="400110"/>
          </a:xfrm>
          <a:prstGeom prst="rect">
            <a:avLst/>
          </a:prstGeom>
          <a:noFill/>
        </p:spPr>
        <p:txBody>
          <a:bodyPr wrap="none" rtlCol="0">
            <a:spAutoFit/>
          </a:bodyPr>
          <a:lstStyle/>
          <a:p>
            <a:r>
              <a:rPr lang="en-US" sz="2000" dirty="0"/>
              <a:t>Good target</a:t>
            </a:r>
          </a:p>
        </p:txBody>
      </p:sp>
      <p:sp>
        <p:nvSpPr>
          <p:cNvPr id="11" name="TextBox 10">
            <a:extLst>
              <a:ext uri="{FF2B5EF4-FFF2-40B4-BE49-F238E27FC236}">
                <a16:creationId xmlns:a16="http://schemas.microsoft.com/office/drawing/2014/main" id="{AFFE31FA-7421-664D-B7AA-C6EE5AE1F7BC}"/>
              </a:ext>
            </a:extLst>
          </p:cNvPr>
          <p:cNvSpPr txBox="1"/>
          <p:nvPr/>
        </p:nvSpPr>
        <p:spPr>
          <a:xfrm>
            <a:off x="6845817" y="3890666"/>
            <a:ext cx="1686872" cy="400110"/>
          </a:xfrm>
          <a:prstGeom prst="rect">
            <a:avLst/>
          </a:prstGeom>
          <a:noFill/>
        </p:spPr>
        <p:txBody>
          <a:bodyPr wrap="none" rtlCol="0">
            <a:spAutoFit/>
          </a:bodyPr>
          <a:lstStyle/>
          <a:p>
            <a:r>
              <a:rPr lang="en-US" sz="2000" dirty="0"/>
              <a:t>Difficult target</a:t>
            </a:r>
          </a:p>
        </p:txBody>
      </p:sp>
      <p:grpSp>
        <p:nvGrpSpPr>
          <p:cNvPr id="6" name="Group 5">
            <a:extLst>
              <a:ext uri="{FF2B5EF4-FFF2-40B4-BE49-F238E27FC236}">
                <a16:creationId xmlns:a16="http://schemas.microsoft.com/office/drawing/2014/main" id="{FA56713A-E640-8D4E-B2B1-C679DA8F6A92}"/>
              </a:ext>
            </a:extLst>
          </p:cNvPr>
          <p:cNvGrpSpPr/>
          <p:nvPr/>
        </p:nvGrpSpPr>
        <p:grpSpPr>
          <a:xfrm>
            <a:off x="3321536" y="3623707"/>
            <a:ext cx="1725671" cy="1100645"/>
            <a:chOff x="1828800" y="2057403"/>
            <a:chExt cx="884016" cy="838345"/>
          </a:xfrm>
        </p:grpSpPr>
        <p:grpSp>
          <p:nvGrpSpPr>
            <p:cNvPr id="7" name="Group 6">
              <a:extLst>
                <a:ext uri="{FF2B5EF4-FFF2-40B4-BE49-F238E27FC236}">
                  <a16:creationId xmlns:a16="http://schemas.microsoft.com/office/drawing/2014/main" id="{DC473ADE-FBB8-4247-8308-19A936FA8B1A}"/>
                </a:ext>
              </a:extLst>
            </p:cNvPr>
            <p:cNvGrpSpPr/>
            <p:nvPr/>
          </p:nvGrpSpPr>
          <p:grpSpPr>
            <a:xfrm>
              <a:off x="1828800" y="2057403"/>
              <a:ext cx="864141" cy="838345"/>
              <a:chOff x="3440403" y="2253707"/>
              <a:chExt cx="395538" cy="413511"/>
            </a:xfrm>
          </p:grpSpPr>
          <p:sp>
            <p:nvSpPr>
              <p:cNvPr id="12" name="Oval 11">
                <a:extLst>
                  <a:ext uri="{FF2B5EF4-FFF2-40B4-BE49-F238E27FC236}">
                    <a16:creationId xmlns:a16="http://schemas.microsoft.com/office/drawing/2014/main" id="{2BB08001-30C8-1D49-8BC6-CD5C9C7356DF}"/>
                  </a:ext>
                </a:extLst>
              </p:cNvPr>
              <p:cNvSpPr/>
              <p:nvPr/>
            </p:nvSpPr>
            <p:spPr>
              <a:xfrm>
                <a:off x="3440403" y="2253707"/>
                <a:ext cx="395538" cy="413511"/>
              </a:xfrm>
              <a:prstGeom prst="ellipse">
                <a:avLst/>
              </a:prstGeom>
              <a:solidFill>
                <a:schemeClr val="accent1">
                  <a:lumMod val="40000"/>
                  <a:lumOff val="60000"/>
                </a:schemeClr>
              </a:solidFill>
              <a:ln w="3175"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7E9DEE3-2177-2D44-B967-AA34AEE3DB4E}"/>
                  </a:ext>
                </a:extLst>
              </p:cNvPr>
              <p:cNvSpPr/>
              <p:nvPr/>
            </p:nvSpPr>
            <p:spPr>
              <a:xfrm>
                <a:off x="3524040" y="2288875"/>
                <a:ext cx="243138" cy="261111"/>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C6FA45E-5236-6141-AC31-4617485FB774}"/>
                </a:ext>
              </a:extLst>
            </p:cNvPr>
            <p:cNvSpPr txBox="1"/>
            <p:nvPr/>
          </p:nvSpPr>
          <p:spPr>
            <a:xfrm>
              <a:off x="1848675" y="2123445"/>
              <a:ext cx="864141" cy="562629"/>
            </a:xfrm>
            <a:prstGeom prst="rect">
              <a:avLst/>
            </a:prstGeom>
            <a:noFill/>
          </p:spPr>
          <p:txBody>
            <a:bodyPr wrap="square" rtlCol="0">
              <a:spAutoFit/>
            </a:bodyPr>
            <a:lstStyle/>
            <a:p>
              <a:pPr algn="ctr"/>
              <a:r>
                <a:rPr lang="en-US" sz="1400" b="1" dirty="0">
                  <a:solidFill>
                    <a:schemeClr val="bg1"/>
                  </a:solidFill>
                  <a:latin typeface="+mn-lt"/>
                </a:rPr>
                <a:t>Productively infected CD4 </a:t>
              </a:r>
            </a:p>
            <a:p>
              <a:pPr algn="ctr"/>
              <a:r>
                <a:rPr lang="en-US" sz="1400" b="1" dirty="0">
                  <a:solidFill>
                    <a:schemeClr val="bg1"/>
                  </a:solidFill>
                  <a:latin typeface="+mn-lt"/>
                </a:rPr>
                <a:t>T cell</a:t>
              </a:r>
            </a:p>
          </p:txBody>
        </p:sp>
      </p:grpSp>
      <p:grpSp>
        <p:nvGrpSpPr>
          <p:cNvPr id="14" name="Group 13">
            <a:extLst>
              <a:ext uri="{FF2B5EF4-FFF2-40B4-BE49-F238E27FC236}">
                <a16:creationId xmlns:a16="http://schemas.microsoft.com/office/drawing/2014/main" id="{2D51BF4A-93C2-5C47-ABFA-18043DE1F7C0}"/>
              </a:ext>
            </a:extLst>
          </p:cNvPr>
          <p:cNvGrpSpPr/>
          <p:nvPr/>
        </p:nvGrpSpPr>
        <p:grpSpPr>
          <a:xfrm>
            <a:off x="8758238" y="3440761"/>
            <a:ext cx="1200150" cy="1132519"/>
            <a:chOff x="1828800" y="2057403"/>
            <a:chExt cx="864141" cy="838345"/>
          </a:xfrm>
        </p:grpSpPr>
        <p:grpSp>
          <p:nvGrpSpPr>
            <p:cNvPr id="15" name="Group 14">
              <a:extLst>
                <a:ext uri="{FF2B5EF4-FFF2-40B4-BE49-F238E27FC236}">
                  <a16:creationId xmlns:a16="http://schemas.microsoft.com/office/drawing/2014/main" id="{2EB931A1-C43C-8947-A61C-DD9265E74BFF}"/>
                </a:ext>
              </a:extLst>
            </p:cNvPr>
            <p:cNvGrpSpPr/>
            <p:nvPr/>
          </p:nvGrpSpPr>
          <p:grpSpPr>
            <a:xfrm>
              <a:off x="1828800" y="2057403"/>
              <a:ext cx="864141" cy="838345"/>
              <a:chOff x="3440403" y="2253707"/>
              <a:chExt cx="395538" cy="413511"/>
            </a:xfrm>
          </p:grpSpPr>
          <p:sp>
            <p:nvSpPr>
              <p:cNvPr id="17" name="Oval 16">
                <a:extLst>
                  <a:ext uri="{FF2B5EF4-FFF2-40B4-BE49-F238E27FC236}">
                    <a16:creationId xmlns:a16="http://schemas.microsoft.com/office/drawing/2014/main" id="{7EDC8B6C-7F69-3946-87A7-3875753D84A6}"/>
                  </a:ext>
                </a:extLst>
              </p:cNvPr>
              <p:cNvSpPr/>
              <p:nvPr/>
            </p:nvSpPr>
            <p:spPr>
              <a:xfrm>
                <a:off x="3440403" y="2253707"/>
                <a:ext cx="395538" cy="413511"/>
              </a:xfrm>
              <a:prstGeom prst="ellipse">
                <a:avLst/>
              </a:prstGeom>
              <a:solidFill>
                <a:schemeClr val="accent1">
                  <a:lumMod val="40000"/>
                  <a:lumOff val="60000"/>
                </a:schemeClr>
              </a:solidFill>
              <a:ln w="3175"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48C17B3-EC11-814D-BB01-BAAC49C67974}"/>
                  </a:ext>
                </a:extLst>
              </p:cNvPr>
              <p:cNvSpPr/>
              <p:nvPr/>
            </p:nvSpPr>
            <p:spPr>
              <a:xfrm>
                <a:off x="3524040" y="2288876"/>
                <a:ext cx="243138" cy="261111"/>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519ABEB-D554-9640-921A-C6FF489C7A3A}"/>
                </a:ext>
              </a:extLst>
            </p:cNvPr>
            <p:cNvSpPr txBox="1"/>
            <p:nvPr/>
          </p:nvSpPr>
          <p:spPr>
            <a:xfrm>
              <a:off x="1828800" y="2118225"/>
              <a:ext cx="864141" cy="706275"/>
            </a:xfrm>
            <a:prstGeom prst="rect">
              <a:avLst/>
            </a:prstGeom>
            <a:noFill/>
          </p:spPr>
          <p:txBody>
            <a:bodyPr wrap="square" rtlCol="0">
              <a:spAutoFit/>
            </a:bodyPr>
            <a:lstStyle/>
            <a:p>
              <a:pPr algn="ctr"/>
              <a:r>
                <a:rPr lang="en-US" sz="1400" b="1" dirty="0">
                  <a:solidFill>
                    <a:schemeClr val="bg1"/>
                  </a:solidFill>
                  <a:latin typeface="+mn-lt"/>
                </a:rPr>
                <a:t>Reactivated latently infected CD4 </a:t>
              </a:r>
            </a:p>
            <a:p>
              <a:pPr algn="ctr"/>
              <a:r>
                <a:rPr lang="en-US" sz="1400" b="1" dirty="0">
                  <a:solidFill>
                    <a:schemeClr val="bg1"/>
                  </a:solidFill>
                  <a:latin typeface="+mn-lt"/>
                </a:rPr>
                <a:t>T cell</a:t>
              </a:r>
            </a:p>
          </p:txBody>
        </p:sp>
      </p:grpSp>
      <p:pic>
        <p:nvPicPr>
          <p:cNvPr id="19" name="Picture 18" descr="green virus.png">
            <a:extLst>
              <a:ext uri="{FF2B5EF4-FFF2-40B4-BE49-F238E27FC236}">
                <a16:creationId xmlns:a16="http://schemas.microsoft.com/office/drawing/2014/main" id="{0E590D04-5840-334D-B6AB-7791DA9CF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9588" y="3812193"/>
            <a:ext cx="261221" cy="252621"/>
          </a:xfrm>
          <a:prstGeom prst="rect">
            <a:avLst/>
          </a:prstGeom>
        </p:spPr>
      </p:pic>
      <p:pic>
        <p:nvPicPr>
          <p:cNvPr id="20" name="Picture 19" descr="green virus.png">
            <a:extLst>
              <a:ext uri="{FF2B5EF4-FFF2-40B4-BE49-F238E27FC236}">
                <a16:creationId xmlns:a16="http://schemas.microsoft.com/office/drawing/2014/main" id="{F3B1AD71-7769-F746-8C73-A3A8E570FE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8700" y="4417619"/>
            <a:ext cx="261221" cy="252621"/>
          </a:xfrm>
          <a:prstGeom prst="rect">
            <a:avLst/>
          </a:prstGeom>
        </p:spPr>
      </p:pic>
      <p:pic>
        <p:nvPicPr>
          <p:cNvPr id="21" name="Picture 20" descr="green virus.png">
            <a:extLst>
              <a:ext uri="{FF2B5EF4-FFF2-40B4-BE49-F238E27FC236}">
                <a16:creationId xmlns:a16="http://schemas.microsoft.com/office/drawing/2014/main" id="{F3CF1630-60BC-AD4D-86EB-6BCFBD2E69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9921" y="4177876"/>
            <a:ext cx="261221" cy="252621"/>
          </a:xfrm>
          <a:prstGeom prst="rect">
            <a:avLst/>
          </a:prstGeom>
        </p:spPr>
      </p:pic>
      <p:pic>
        <p:nvPicPr>
          <p:cNvPr id="22" name="Picture 21" descr="green virus.png">
            <a:extLst>
              <a:ext uri="{FF2B5EF4-FFF2-40B4-BE49-F238E27FC236}">
                <a16:creationId xmlns:a16="http://schemas.microsoft.com/office/drawing/2014/main" id="{F1F17EB3-FB7E-FE4F-B4A5-BDDDAB5A2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9031" y="4005714"/>
            <a:ext cx="261221" cy="252621"/>
          </a:xfrm>
          <a:prstGeom prst="rect">
            <a:avLst/>
          </a:prstGeom>
        </p:spPr>
      </p:pic>
      <p:pic>
        <p:nvPicPr>
          <p:cNvPr id="23" name="Picture 22" descr="green virus.png">
            <a:extLst>
              <a:ext uri="{FF2B5EF4-FFF2-40B4-BE49-F238E27FC236}">
                <a16:creationId xmlns:a16="http://schemas.microsoft.com/office/drawing/2014/main" id="{5F9425C8-5DC8-2A44-8775-ED8F16FDE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442" y="3659007"/>
            <a:ext cx="261221" cy="252621"/>
          </a:xfrm>
          <a:prstGeom prst="rect">
            <a:avLst/>
          </a:prstGeom>
        </p:spPr>
      </p:pic>
      <p:pic>
        <p:nvPicPr>
          <p:cNvPr id="24" name="Picture 23" descr="green virus.png">
            <a:extLst>
              <a:ext uri="{FF2B5EF4-FFF2-40B4-BE49-F238E27FC236}">
                <a16:creationId xmlns:a16="http://schemas.microsoft.com/office/drawing/2014/main" id="{D0FFD222-25F8-D241-B1B0-840E84133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3173" y="4320664"/>
            <a:ext cx="261221" cy="252621"/>
          </a:xfrm>
          <a:prstGeom prst="rect">
            <a:avLst/>
          </a:prstGeom>
        </p:spPr>
      </p:pic>
      <p:pic>
        <p:nvPicPr>
          <p:cNvPr id="25" name="Picture 24" descr="green virus.png">
            <a:extLst>
              <a:ext uri="{FF2B5EF4-FFF2-40B4-BE49-F238E27FC236}">
                <a16:creationId xmlns:a16="http://schemas.microsoft.com/office/drawing/2014/main" id="{F67B678C-6677-BE42-988E-6A700F469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4025" y="4079744"/>
            <a:ext cx="261221" cy="252621"/>
          </a:xfrm>
          <a:prstGeom prst="rect">
            <a:avLst/>
          </a:prstGeom>
        </p:spPr>
      </p:pic>
      <p:pic>
        <p:nvPicPr>
          <p:cNvPr id="26" name="Picture 25" descr="green virus.png">
            <a:extLst>
              <a:ext uri="{FF2B5EF4-FFF2-40B4-BE49-F238E27FC236}">
                <a16:creationId xmlns:a16="http://schemas.microsoft.com/office/drawing/2014/main" id="{B38FA6CA-A4E8-414D-882F-5DEEDA962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094" y="4323534"/>
            <a:ext cx="261221" cy="252621"/>
          </a:xfrm>
          <a:prstGeom prst="rect">
            <a:avLst/>
          </a:prstGeom>
        </p:spPr>
      </p:pic>
      <p:pic>
        <p:nvPicPr>
          <p:cNvPr id="27" name="Picture 26" descr="green virus.png">
            <a:extLst>
              <a:ext uri="{FF2B5EF4-FFF2-40B4-BE49-F238E27FC236}">
                <a16:creationId xmlns:a16="http://schemas.microsoft.com/office/drawing/2014/main" id="{E7EF4EA4-3678-8949-9294-342943C38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4635" y="4417619"/>
            <a:ext cx="261221" cy="252621"/>
          </a:xfrm>
          <a:prstGeom prst="rect">
            <a:avLst/>
          </a:prstGeom>
        </p:spPr>
      </p:pic>
      <p:pic>
        <p:nvPicPr>
          <p:cNvPr id="28" name="Picture 27" descr="green virus.png">
            <a:extLst>
              <a:ext uri="{FF2B5EF4-FFF2-40B4-BE49-F238E27FC236}">
                <a16:creationId xmlns:a16="http://schemas.microsoft.com/office/drawing/2014/main" id="{923651D4-C543-C849-9126-85416CBAC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3519" y="3464693"/>
            <a:ext cx="261221" cy="252621"/>
          </a:xfrm>
          <a:prstGeom prst="rect">
            <a:avLst/>
          </a:prstGeom>
        </p:spPr>
      </p:pic>
      <p:pic>
        <p:nvPicPr>
          <p:cNvPr id="29" name="Picture 28" descr="green virus.png">
            <a:extLst>
              <a:ext uri="{FF2B5EF4-FFF2-40B4-BE49-F238E27FC236}">
                <a16:creationId xmlns:a16="http://schemas.microsoft.com/office/drawing/2014/main" id="{17724BCF-5AF3-F846-8BD7-3E7F810C3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3519" y="4206054"/>
            <a:ext cx="261221" cy="252621"/>
          </a:xfrm>
          <a:prstGeom prst="rect">
            <a:avLst/>
          </a:prstGeom>
        </p:spPr>
      </p:pic>
      <p:pic>
        <p:nvPicPr>
          <p:cNvPr id="30" name="Picture 29" descr="green virus.png">
            <a:extLst>
              <a:ext uri="{FF2B5EF4-FFF2-40B4-BE49-F238E27FC236}">
                <a16:creationId xmlns:a16="http://schemas.microsoft.com/office/drawing/2014/main" id="{22759816-0119-D84B-9E20-B6C8FB9BC3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9633" y="4206053"/>
            <a:ext cx="261221" cy="252621"/>
          </a:xfrm>
          <a:prstGeom prst="rect">
            <a:avLst/>
          </a:prstGeom>
        </p:spPr>
      </p:pic>
      <p:pic>
        <p:nvPicPr>
          <p:cNvPr id="31" name="Picture 30" descr="green virus.png">
            <a:extLst>
              <a:ext uri="{FF2B5EF4-FFF2-40B4-BE49-F238E27FC236}">
                <a16:creationId xmlns:a16="http://schemas.microsoft.com/office/drawing/2014/main" id="{5F2F6E60-83CB-9E41-B908-C7B5C14E48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2659" y="3911628"/>
            <a:ext cx="261221" cy="252621"/>
          </a:xfrm>
          <a:prstGeom prst="rect">
            <a:avLst/>
          </a:prstGeom>
        </p:spPr>
      </p:pic>
      <p:pic>
        <p:nvPicPr>
          <p:cNvPr id="32" name="Picture 31" descr="green virus.png">
            <a:extLst>
              <a:ext uri="{FF2B5EF4-FFF2-40B4-BE49-F238E27FC236}">
                <a16:creationId xmlns:a16="http://schemas.microsoft.com/office/drawing/2014/main" id="{B2F1B76C-B8CD-884C-90F2-500C216E8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1563" y="4539612"/>
            <a:ext cx="261221" cy="252621"/>
          </a:xfrm>
          <a:prstGeom prst="rect">
            <a:avLst/>
          </a:prstGeom>
        </p:spPr>
      </p:pic>
      <p:pic>
        <p:nvPicPr>
          <p:cNvPr id="33" name="Picture 32" descr="green virus.png">
            <a:extLst>
              <a:ext uri="{FF2B5EF4-FFF2-40B4-BE49-F238E27FC236}">
                <a16:creationId xmlns:a16="http://schemas.microsoft.com/office/drawing/2014/main" id="{5E021F18-6DBC-0E4C-AE27-CBD4A32C5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1390" y="3733411"/>
            <a:ext cx="261221" cy="252621"/>
          </a:xfrm>
          <a:prstGeom prst="rect">
            <a:avLst/>
          </a:prstGeom>
        </p:spPr>
      </p:pic>
      <p:pic>
        <p:nvPicPr>
          <p:cNvPr id="34" name="Picture 33" descr="green virus.png">
            <a:extLst>
              <a:ext uri="{FF2B5EF4-FFF2-40B4-BE49-F238E27FC236}">
                <a16:creationId xmlns:a16="http://schemas.microsoft.com/office/drawing/2014/main" id="{679CEA05-8AFB-A64E-BE5F-6DA75C02D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869" y="4414673"/>
            <a:ext cx="261221" cy="252621"/>
          </a:xfrm>
          <a:prstGeom prst="rect">
            <a:avLst/>
          </a:prstGeom>
        </p:spPr>
      </p:pic>
      <p:pic>
        <p:nvPicPr>
          <p:cNvPr id="35" name="Picture 34" descr="green virus.png">
            <a:extLst>
              <a:ext uri="{FF2B5EF4-FFF2-40B4-BE49-F238E27FC236}">
                <a16:creationId xmlns:a16="http://schemas.microsoft.com/office/drawing/2014/main" id="{95B318D0-FB3C-D34E-BE2B-C84902C190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3923" y="4053755"/>
            <a:ext cx="261221" cy="252621"/>
          </a:xfrm>
          <a:prstGeom prst="rect">
            <a:avLst/>
          </a:prstGeom>
        </p:spPr>
      </p:pic>
      <p:pic>
        <p:nvPicPr>
          <p:cNvPr id="36" name="Picture 35" descr="green virus.png">
            <a:extLst>
              <a:ext uri="{FF2B5EF4-FFF2-40B4-BE49-F238E27FC236}">
                <a16:creationId xmlns:a16="http://schemas.microsoft.com/office/drawing/2014/main" id="{98F5B99C-4955-2B41-B508-96F0AC565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4006" y="4471731"/>
            <a:ext cx="261221" cy="252621"/>
          </a:xfrm>
          <a:prstGeom prst="rect">
            <a:avLst/>
          </a:prstGeom>
        </p:spPr>
      </p:pic>
      <p:sp>
        <p:nvSpPr>
          <p:cNvPr id="37" name="TextBox 36">
            <a:extLst>
              <a:ext uri="{FF2B5EF4-FFF2-40B4-BE49-F238E27FC236}">
                <a16:creationId xmlns:a16="http://schemas.microsoft.com/office/drawing/2014/main" id="{D8C07FE5-29BD-3140-8BB7-C7C21313AC20}"/>
              </a:ext>
            </a:extLst>
          </p:cNvPr>
          <p:cNvSpPr txBox="1"/>
          <p:nvPr/>
        </p:nvSpPr>
        <p:spPr>
          <a:xfrm>
            <a:off x="9774460" y="5871571"/>
            <a:ext cx="2640580" cy="276999"/>
          </a:xfrm>
          <a:prstGeom prst="rect">
            <a:avLst/>
          </a:prstGeom>
          <a:noFill/>
        </p:spPr>
        <p:txBody>
          <a:bodyPr wrap="square" rtlCol="0">
            <a:spAutoFit/>
          </a:bodyPr>
          <a:lstStyle/>
          <a:p>
            <a:r>
              <a:rPr lang="en-US" sz="1200" i="1" dirty="0"/>
              <a:t>Bender AM, Cell Host Microbe 2019</a:t>
            </a:r>
          </a:p>
        </p:txBody>
      </p:sp>
      <p:sp>
        <p:nvSpPr>
          <p:cNvPr id="38" name="TextBox 37">
            <a:extLst>
              <a:ext uri="{FF2B5EF4-FFF2-40B4-BE49-F238E27FC236}">
                <a16:creationId xmlns:a16="http://schemas.microsoft.com/office/drawing/2014/main" id="{6B7BCEAF-3DBE-7345-89A3-E3793D2C9E82}"/>
              </a:ext>
            </a:extLst>
          </p:cNvPr>
          <p:cNvSpPr txBox="1"/>
          <p:nvPr/>
        </p:nvSpPr>
        <p:spPr>
          <a:xfrm>
            <a:off x="11094664" y="5053914"/>
            <a:ext cx="1456035" cy="461665"/>
          </a:xfrm>
          <a:prstGeom prst="rect">
            <a:avLst/>
          </a:prstGeom>
          <a:noFill/>
        </p:spPr>
        <p:txBody>
          <a:bodyPr wrap="square" rtlCol="0">
            <a:spAutoFit/>
          </a:bodyPr>
          <a:lstStyle/>
          <a:p>
            <a:r>
              <a:rPr lang="en-US" sz="1200" i="1" dirty="0"/>
              <a:t>Huang SH, J Clin Invest 2018</a:t>
            </a:r>
          </a:p>
        </p:txBody>
      </p:sp>
    </p:spTree>
    <p:extLst>
      <p:ext uri="{BB962C8B-B14F-4D97-AF65-F5344CB8AC3E}">
        <p14:creationId xmlns:p14="http://schemas.microsoft.com/office/powerpoint/2010/main" val="413208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
                                            <p:txEl>
                                              <p:pRg st="12" end="12"/>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A02F74A-42C8-D648-ABE2-CE236A63462E}"/>
              </a:ext>
            </a:extLst>
          </p:cNvPr>
          <p:cNvGrpSpPr/>
          <p:nvPr/>
        </p:nvGrpSpPr>
        <p:grpSpPr>
          <a:xfrm>
            <a:off x="1448790" y="1921291"/>
            <a:ext cx="9278243" cy="3659516"/>
            <a:chOff x="1448790" y="1921291"/>
            <a:chExt cx="8756567" cy="3274065"/>
          </a:xfrm>
        </p:grpSpPr>
        <p:pic>
          <p:nvPicPr>
            <p:cNvPr id="6" name="Picture 5">
              <a:extLst>
                <a:ext uri="{FF2B5EF4-FFF2-40B4-BE49-F238E27FC236}">
                  <a16:creationId xmlns:a16="http://schemas.microsoft.com/office/drawing/2014/main" id="{B9307D42-0A93-3343-AB51-DCCC28331F02}"/>
                </a:ext>
              </a:extLst>
            </p:cNvPr>
            <p:cNvPicPr>
              <a:picLocks noChangeAspect="1"/>
            </p:cNvPicPr>
            <p:nvPr/>
          </p:nvPicPr>
          <p:blipFill rotWithShape="1">
            <a:blip r:embed="rId2"/>
            <a:srcRect b="62018"/>
            <a:stretch/>
          </p:blipFill>
          <p:spPr>
            <a:xfrm>
              <a:off x="1453242" y="1921291"/>
              <a:ext cx="8752115" cy="3274065"/>
            </a:xfrm>
            <a:prstGeom prst="rect">
              <a:avLst/>
            </a:prstGeom>
          </p:spPr>
        </p:pic>
        <p:sp>
          <p:nvSpPr>
            <p:cNvPr id="3" name="Rectangle 2">
              <a:extLst>
                <a:ext uri="{FF2B5EF4-FFF2-40B4-BE49-F238E27FC236}">
                  <a16:creationId xmlns:a16="http://schemas.microsoft.com/office/drawing/2014/main" id="{3021CDCF-07BF-7243-94CC-27503D952D1B}"/>
                </a:ext>
              </a:extLst>
            </p:cNvPr>
            <p:cNvSpPr/>
            <p:nvPr/>
          </p:nvSpPr>
          <p:spPr>
            <a:xfrm>
              <a:off x="1448790" y="1921291"/>
              <a:ext cx="463138" cy="4834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02BEBF-E3B0-B243-A75F-0F84F0A04980}"/>
                </a:ext>
              </a:extLst>
            </p:cNvPr>
            <p:cNvSpPr/>
            <p:nvPr/>
          </p:nvSpPr>
          <p:spPr>
            <a:xfrm>
              <a:off x="5760675" y="1960261"/>
              <a:ext cx="463138" cy="4834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35A98AD-D8FD-DF41-9D57-D7D7047F2F8E}"/>
              </a:ext>
            </a:extLst>
          </p:cNvPr>
          <p:cNvSpPr>
            <a:spLocks noGrp="1"/>
          </p:cNvSpPr>
          <p:nvPr>
            <p:ph type="title"/>
          </p:nvPr>
        </p:nvSpPr>
        <p:spPr>
          <a:xfrm>
            <a:off x="473529" y="274639"/>
            <a:ext cx="11266713" cy="1143000"/>
          </a:xfrm>
        </p:spPr>
        <p:txBody>
          <a:bodyPr>
            <a:normAutofit/>
          </a:bodyPr>
          <a:lstStyle/>
          <a:p>
            <a:r>
              <a:rPr lang="en-US" dirty="0"/>
              <a:t>TCR affinity influences HIV reservoir cells killing</a:t>
            </a:r>
          </a:p>
        </p:txBody>
      </p:sp>
      <p:sp>
        <p:nvSpPr>
          <p:cNvPr id="9" name="TextBox 8">
            <a:extLst>
              <a:ext uri="{FF2B5EF4-FFF2-40B4-BE49-F238E27FC236}">
                <a16:creationId xmlns:a16="http://schemas.microsoft.com/office/drawing/2014/main" id="{566DCC76-D5CC-7448-8F33-E666F5FDFEEA}"/>
              </a:ext>
            </a:extLst>
          </p:cNvPr>
          <p:cNvSpPr txBox="1"/>
          <p:nvPr/>
        </p:nvSpPr>
        <p:spPr>
          <a:xfrm>
            <a:off x="635421" y="1430761"/>
            <a:ext cx="9809801" cy="461665"/>
          </a:xfrm>
          <a:prstGeom prst="rect">
            <a:avLst/>
          </a:prstGeom>
          <a:noFill/>
        </p:spPr>
        <p:txBody>
          <a:bodyPr wrap="none" rtlCol="0">
            <a:spAutoFit/>
          </a:bodyPr>
          <a:lstStyle/>
          <a:p>
            <a:r>
              <a:rPr lang="en-US" sz="2400" dirty="0"/>
              <a:t>HIV-specific CD8 T cells with high affinity TCR better control viral replication</a:t>
            </a:r>
            <a:endParaRPr lang="en-US" sz="2400" dirty="0">
              <a:solidFill>
                <a:srgbClr val="FF0000"/>
              </a:solidFill>
            </a:endParaRPr>
          </a:p>
        </p:txBody>
      </p:sp>
      <p:sp>
        <p:nvSpPr>
          <p:cNvPr id="10" name="TextBox 9">
            <a:extLst>
              <a:ext uri="{FF2B5EF4-FFF2-40B4-BE49-F238E27FC236}">
                <a16:creationId xmlns:a16="http://schemas.microsoft.com/office/drawing/2014/main" id="{6E4B4A8F-08D7-914C-BAA2-46A3779CF326}"/>
              </a:ext>
            </a:extLst>
          </p:cNvPr>
          <p:cNvSpPr txBox="1"/>
          <p:nvPr/>
        </p:nvSpPr>
        <p:spPr>
          <a:xfrm>
            <a:off x="10557176" y="5707931"/>
            <a:ext cx="1387175" cy="276999"/>
          </a:xfrm>
          <a:prstGeom prst="rect">
            <a:avLst/>
          </a:prstGeom>
          <a:noFill/>
        </p:spPr>
        <p:txBody>
          <a:bodyPr wrap="none" rtlCol="0">
            <a:spAutoFit/>
          </a:bodyPr>
          <a:lstStyle/>
          <a:p>
            <a:r>
              <a:rPr lang="en-US" sz="1200" i="1" dirty="0"/>
              <a:t>Lima NS, submitted</a:t>
            </a:r>
          </a:p>
        </p:txBody>
      </p:sp>
      <p:sp>
        <p:nvSpPr>
          <p:cNvPr id="11" name="TextBox 10">
            <a:extLst>
              <a:ext uri="{FF2B5EF4-FFF2-40B4-BE49-F238E27FC236}">
                <a16:creationId xmlns:a16="http://schemas.microsoft.com/office/drawing/2014/main" id="{F063540D-FA62-ED4E-B2BE-C2549D76A716}"/>
              </a:ext>
            </a:extLst>
          </p:cNvPr>
          <p:cNvSpPr txBox="1"/>
          <p:nvPr/>
        </p:nvSpPr>
        <p:spPr>
          <a:xfrm>
            <a:off x="10072561" y="1498596"/>
            <a:ext cx="2257552" cy="461665"/>
          </a:xfrm>
          <a:prstGeom prst="rect">
            <a:avLst/>
          </a:prstGeom>
          <a:noFill/>
        </p:spPr>
        <p:txBody>
          <a:bodyPr wrap="square" rtlCol="0">
            <a:spAutoFit/>
          </a:bodyPr>
          <a:lstStyle/>
          <a:p>
            <a:r>
              <a:rPr lang="en-US" sz="1200" i="1" dirty="0"/>
              <a:t>Almeida JR, J Exp Med 2007; Almeida JR, Blood 2009</a:t>
            </a:r>
          </a:p>
        </p:txBody>
      </p:sp>
      <p:pic>
        <p:nvPicPr>
          <p:cNvPr id="19" name="Picture 18">
            <a:extLst>
              <a:ext uri="{FF2B5EF4-FFF2-40B4-BE49-F238E27FC236}">
                <a16:creationId xmlns:a16="http://schemas.microsoft.com/office/drawing/2014/main" id="{4979E886-8197-B843-AB0B-76FFA968EE4B}"/>
              </a:ext>
            </a:extLst>
          </p:cNvPr>
          <p:cNvPicPr>
            <a:picLocks noChangeAspect="1"/>
          </p:cNvPicPr>
          <p:nvPr/>
        </p:nvPicPr>
        <p:blipFill rotWithShape="1">
          <a:blip r:embed="rId2"/>
          <a:srcRect t="31805" r="52176" b="62837"/>
          <a:stretch/>
        </p:blipFill>
        <p:spPr>
          <a:xfrm>
            <a:off x="1366164" y="4391468"/>
            <a:ext cx="4530124" cy="540378"/>
          </a:xfrm>
          <a:prstGeom prst="rect">
            <a:avLst/>
          </a:prstGeom>
        </p:spPr>
      </p:pic>
      <p:sp>
        <p:nvSpPr>
          <p:cNvPr id="20" name="Rectangle 19">
            <a:extLst>
              <a:ext uri="{FF2B5EF4-FFF2-40B4-BE49-F238E27FC236}">
                <a16:creationId xmlns:a16="http://schemas.microsoft.com/office/drawing/2014/main" id="{F700CA11-D01D-4A40-A854-3CAD8C6C7308}"/>
              </a:ext>
            </a:extLst>
          </p:cNvPr>
          <p:cNvSpPr/>
          <p:nvPr/>
        </p:nvSpPr>
        <p:spPr>
          <a:xfrm>
            <a:off x="2239109" y="4806468"/>
            <a:ext cx="3552094" cy="5275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D12360-C05E-BA46-B9FA-81C444CB0686}"/>
              </a:ext>
            </a:extLst>
          </p:cNvPr>
          <p:cNvSpPr txBox="1"/>
          <p:nvPr/>
        </p:nvSpPr>
        <p:spPr>
          <a:xfrm>
            <a:off x="6820309" y="4402246"/>
            <a:ext cx="2631426" cy="923330"/>
          </a:xfrm>
          <a:prstGeom prst="rect">
            <a:avLst/>
          </a:prstGeom>
          <a:solidFill>
            <a:schemeClr val="bg1"/>
          </a:solidFill>
        </p:spPr>
        <p:txBody>
          <a:bodyPr wrap="none" rtlCol="0">
            <a:spAutoFit/>
          </a:bodyPr>
          <a:lstStyle/>
          <a:p>
            <a:pPr algn="ctr"/>
            <a:r>
              <a:rPr lang="en-US" dirty="0"/>
              <a:t>CD8-             CD8-</a:t>
            </a:r>
          </a:p>
          <a:p>
            <a:pPr algn="ctr"/>
            <a:r>
              <a:rPr lang="en-US" dirty="0"/>
              <a:t>dependent    independent</a:t>
            </a:r>
          </a:p>
          <a:p>
            <a:pPr algn="ctr"/>
            <a:endParaRPr lang="en-US" dirty="0"/>
          </a:p>
        </p:txBody>
      </p:sp>
      <p:sp>
        <p:nvSpPr>
          <p:cNvPr id="8" name="TextBox 7">
            <a:extLst>
              <a:ext uri="{FF2B5EF4-FFF2-40B4-BE49-F238E27FC236}">
                <a16:creationId xmlns:a16="http://schemas.microsoft.com/office/drawing/2014/main" id="{43CED894-2560-A14F-A292-51441A9B30F2}"/>
              </a:ext>
            </a:extLst>
          </p:cNvPr>
          <p:cNvSpPr txBox="1"/>
          <p:nvPr/>
        </p:nvSpPr>
        <p:spPr>
          <a:xfrm>
            <a:off x="247649" y="5165309"/>
            <a:ext cx="1171847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HIV-specific CD8 T cell clones with high affinity TCR (CD8-independent) have a better reservoir killing capacity</a:t>
            </a:r>
          </a:p>
        </p:txBody>
      </p:sp>
      <p:sp>
        <p:nvSpPr>
          <p:cNvPr id="7" name="TextBox 6">
            <a:extLst>
              <a:ext uri="{FF2B5EF4-FFF2-40B4-BE49-F238E27FC236}">
                <a16:creationId xmlns:a16="http://schemas.microsoft.com/office/drawing/2014/main" id="{A0D3406B-99E4-C14D-9A65-EBB69C2892D9}"/>
              </a:ext>
            </a:extLst>
          </p:cNvPr>
          <p:cNvSpPr txBox="1"/>
          <p:nvPr/>
        </p:nvSpPr>
        <p:spPr>
          <a:xfrm>
            <a:off x="9711284" y="2570855"/>
            <a:ext cx="1067921" cy="646331"/>
          </a:xfrm>
          <a:prstGeom prst="rect">
            <a:avLst/>
          </a:prstGeom>
          <a:solidFill>
            <a:schemeClr val="bg1"/>
          </a:solidFill>
        </p:spPr>
        <p:txBody>
          <a:bodyPr wrap="none" rtlCol="0">
            <a:spAutoFit/>
          </a:bodyPr>
          <a:lstStyle/>
          <a:p>
            <a:r>
              <a:rPr lang="en-US" sz="1400" dirty="0" err="1"/>
              <a:t>Nef</a:t>
            </a:r>
            <a:r>
              <a:rPr lang="en-US" sz="1400" dirty="0"/>
              <a:t>-specific</a:t>
            </a:r>
          </a:p>
          <a:p>
            <a:endParaRPr lang="en-US" sz="800" dirty="0"/>
          </a:p>
          <a:p>
            <a:r>
              <a:rPr lang="en-US" sz="1400" dirty="0"/>
              <a:t>Gag-specific</a:t>
            </a:r>
          </a:p>
        </p:txBody>
      </p:sp>
      <p:sp>
        <p:nvSpPr>
          <p:cNvPr id="15" name="TextBox 14">
            <a:extLst>
              <a:ext uri="{FF2B5EF4-FFF2-40B4-BE49-F238E27FC236}">
                <a16:creationId xmlns:a16="http://schemas.microsoft.com/office/drawing/2014/main" id="{055E6312-51E8-0E46-A806-E6EFCBEDD600}"/>
              </a:ext>
            </a:extLst>
          </p:cNvPr>
          <p:cNvSpPr txBox="1"/>
          <p:nvPr/>
        </p:nvSpPr>
        <p:spPr>
          <a:xfrm>
            <a:off x="9707624" y="2860586"/>
            <a:ext cx="1067921" cy="646331"/>
          </a:xfrm>
          <a:prstGeom prst="rect">
            <a:avLst/>
          </a:prstGeom>
          <a:solidFill>
            <a:schemeClr val="bg1"/>
          </a:solidFill>
        </p:spPr>
        <p:txBody>
          <a:bodyPr wrap="none" rtlCol="0">
            <a:spAutoFit/>
          </a:bodyPr>
          <a:lstStyle/>
          <a:p>
            <a:endParaRPr lang="en-US" sz="800" dirty="0"/>
          </a:p>
          <a:p>
            <a:r>
              <a:rPr lang="en-US" sz="1400" dirty="0"/>
              <a:t>Gag-specific</a:t>
            </a:r>
          </a:p>
          <a:p>
            <a:endParaRPr lang="en-US" sz="1400" dirty="0"/>
          </a:p>
        </p:txBody>
      </p:sp>
    </p:spTree>
    <p:extLst>
      <p:ext uri="{BB962C8B-B14F-4D97-AF65-F5344CB8AC3E}">
        <p14:creationId xmlns:p14="http://schemas.microsoft.com/office/powerpoint/2010/main" val="830510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D539D93-B2E4-D94B-84DC-542C734D9EC2}"/>
              </a:ext>
            </a:extLst>
          </p:cNvPr>
          <p:cNvPicPr>
            <a:picLocks noChangeAspect="1"/>
          </p:cNvPicPr>
          <p:nvPr/>
        </p:nvPicPr>
        <p:blipFill>
          <a:blip r:embed="rId3"/>
          <a:stretch>
            <a:fillRect/>
          </a:stretch>
        </p:blipFill>
        <p:spPr>
          <a:xfrm>
            <a:off x="6963567" y="3280355"/>
            <a:ext cx="3492500" cy="2654300"/>
          </a:xfrm>
          <a:prstGeom prst="rect">
            <a:avLst/>
          </a:prstGeom>
        </p:spPr>
      </p:pic>
      <p:sp>
        <p:nvSpPr>
          <p:cNvPr id="2" name="Title 1">
            <a:extLst>
              <a:ext uri="{FF2B5EF4-FFF2-40B4-BE49-F238E27FC236}">
                <a16:creationId xmlns:a16="http://schemas.microsoft.com/office/drawing/2014/main" id="{556201A6-4AD4-6F45-8FB2-BB41E20474B7}"/>
              </a:ext>
            </a:extLst>
          </p:cNvPr>
          <p:cNvSpPr>
            <a:spLocks noGrp="1"/>
          </p:cNvSpPr>
          <p:nvPr>
            <p:ph type="title"/>
          </p:nvPr>
        </p:nvSpPr>
        <p:spPr/>
        <p:txBody>
          <a:bodyPr>
            <a:normAutofit fontScale="90000"/>
          </a:bodyPr>
          <a:lstStyle/>
          <a:p>
            <a:r>
              <a:rPr lang="en-US" dirty="0"/>
              <a:t>HIV-specific CD8 T cell numbers and function on ART </a:t>
            </a:r>
          </a:p>
        </p:txBody>
      </p:sp>
      <p:sp>
        <p:nvSpPr>
          <p:cNvPr id="3" name="Content Placeholder 2">
            <a:extLst>
              <a:ext uri="{FF2B5EF4-FFF2-40B4-BE49-F238E27FC236}">
                <a16:creationId xmlns:a16="http://schemas.microsoft.com/office/drawing/2014/main" id="{8BA876C8-BD86-304C-9CB1-C5CAEFA5F5B4}"/>
              </a:ext>
            </a:extLst>
          </p:cNvPr>
          <p:cNvSpPr>
            <a:spLocks noGrp="1"/>
          </p:cNvSpPr>
          <p:nvPr>
            <p:ph idx="1"/>
          </p:nvPr>
        </p:nvSpPr>
        <p:spPr/>
        <p:txBody>
          <a:bodyPr/>
          <a:lstStyle/>
          <a:p>
            <a:r>
              <a:rPr lang="en-US" sz="2400" dirty="0">
                <a:latin typeface="+mn-lt"/>
              </a:rPr>
              <a:t>ART reduces the frequencies of HIV-specific CD8 T cells </a:t>
            </a:r>
            <a:endParaRPr lang="en-US" sz="2400" dirty="0">
              <a:solidFill>
                <a:srgbClr val="FF0000"/>
              </a:solidFill>
              <a:latin typeface="+mn-lt"/>
            </a:endParaRPr>
          </a:p>
          <a:p>
            <a:r>
              <a:rPr lang="en-US" sz="2400" dirty="0">
                <a:latin typeface="+mn-lt"/>
              </a:rPr>
              <a:t>ART </a:t>
            </a:r>
            <a:r>
              <a:rPr lang="en-US" sz="2400" dirty="0"/>
              <a:t>partially </a:t>
            </a:r>
            <a:r>
              <a:rPr lang="en-US" sz="2400" dirty="0">
                <a:latin typeface="+mn-lt"/>
              </a:rPr>
              <a:t>restores polyfunctionality, and normalizes activation, exhaustion markers and survival markers</a:t>
            </a:r>
          </a:p>
          <a:p>
            <a:endParaRPr lang="en-US" sz="2400" dirty="0">
              <a:latin typeface="+mn-lt"/>
            </a:endParaRPr>
          </a:p>
          <a:p>
            <a:pPr marL="0" indent="0">
              <a:spcBef>
                <a:spcPts val="0"/>
              </a:spcBef>
              <a:buNone/>
            </a:pPr>
            <a:endParaRPr lang="en-US" sz="800" dirty="0">
              <a:latin typeface="+mn-lt"/>
            </a:endParaRPr>
          </a:p>
          <a:p>
            <a:pPr marL="0" indent="0">
              <a:spcBef>
                <a:spcPts val="0"/>
              </a:spcBef>
              <a:buNone/>
            </a:pPr>
            <a:r>
              <a:rPr lang="en-US" sz="2400" dirty="0">
                <a:latin typeface="+mn-lt"/>
              </a:rPr>
              <a:t>ART in acute infection limits PD-1 expression </a:t>
            </a:r>
          </a:p>
          <a:p>
            <a:pPr marL="0" indent="0">
              <a:spcBef>
                <a:spcPts val="0"/>
              </a:spcBef>
              <a:buNone/>
            </a:pPr>
            <a:r>
              <a:rPr lang="en-US" sz="2400" dirty="0">
                <a:latin typeface="+mn-lt"/>
              </a:rPr>
              <a:t>on HIV-specific CD8 T cells and preserves their </a:t>
            </a:r>
          </a:p>
          <a:p>
            <a:pPr marL="0" indent="0">
              <a:spcBef>
                <a:spcPts val="0"/>
              </a:spcBef>
              <a:buNone/>
            </a:pPr>
            <a:r>
              <a:rPr lang="en-US" sz="2400" dirty="0">
                <a:latin typeface="+mn-lt"/>
              </a:rPr>
              <a:t>proliferation capacity</a:t>
            </a:r>
          </a:p>
          <a:p>
            <a:pPr marL="0" indent="0">
              <a:buNone/>
            </a:pPr>
            <a:endParaRPr lang="en-US" dirty="0"/>
          </a:p>
        </p:txBody>
      </p:sp>
      <p:grpSp>
        <p:nvGrpSpPr>
          <p:cNvPr id="5" name="Group 4">
            <a:extLst>
              <a:ext uri="{FF2B5EF4-FFF2-40B4-BE49-F238E27FC236}">
                <a16:creationId xmlns:a16="http://schemas.microsoft.com/office/drawing/2014/main" id="{33774CEA-63A4-3A4C-AFB6-A3CF2438A57D}"/>
              </a:ext>
            </a:extLst>
          </p:cNvPr>
          <p:cNvGrpSpPr/>
          <p:nvPr/>
        </p:nvGrpSpPr>
        <p:grpSpPr>
          <a:xfrm>
            <a:off x="10351349" y="3410491"/>
            <a:ext cx="1061861" cy="1132353"/>
            <a:chOff x="7659677" y="1653273"/>
            <a:chExt cx="1061861" cy="1132353"/>
          </a:xfrm>
        </p:grpSpPr>
        <p:sp>
          <p:nvSpPr>
            <p:cNvPr id="7" name="Oval 6">
              <a:extLst>
                <a:ext uri="{FF2B5EF4-FFF2-40B4-BE49-F238E27FC236}">
                  <a16:creationId xmlns:a16="http://schemas.microsoft.com/office/drawing/2014/main" id="{37C1CF11-7174-2B4B-88AA-CD74E9FA6DD8}"/>
                </a:ext>
              </a:extLst>
            </p:cNvPr>
            <p:cNvSpPr/>
            <p:nvPr/>
          </p:nvSpPr>
          <p:spPr>
            <a:xfrm>
              <a:off x="7659679" y="1724084"/>
              <a:ext cx="139071" cy="139071"/>
            </a:xfrm>
            <a:prstGeom prst="ellipse">
              <a:avLst/>
            </a:prstGeom>
            <a:solidFill>
              <a:srgbClr val="FFD4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94D23E6-A90A-1B40-89AA-536D98ACA45C}"/>
                </a:ext>
              </a:extLst>
            </p:cNvPr>
            <p:cNvSpPr/>
            <p:nvPr/>
          </p:nvSpPr>
          <p:spPr>
            <a:xfrm>
              <a:off x="7659678" y="1933950"/>
              <a:ext cx="139071" cy="139071"/>
            </a:xfrm>
            <a:prstGeom prst="ellipse">
              <a:avLst/>
            </a:prstGeom>
            <a:solidFill>
              <a:srgbClr val="FF9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98A05DF-DF9D-034E-8BF9-F1D5B6E42263}"/>
                </a:ext>
              </a:extLst>
            </p:cNvPr>
            <p:cNvSpPr/>
            <p:nvPr/>
          </p:nvSpPr>
          <p:spPr>
            <a:xfrm>
              <a:off x="7659677" y="2143816"/>
              <a:ext cx="139071" cy="139071"/>
            </a:xfrm>
            <a:prstGeom prst="ellipse">
              <a:avLst/>
            </a:prstGeom>
            <a:solidFill>
              <a:srgbClr val="FF2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263E9B5-ADA7-BD4A-A2AF-ABEF1093D3CE}"/>
                </a:ext>
              </a:extLst>
            </p:cNvPr>
            <p:cNvSpPr/>
            <p:nvPr/>
          </p:nvSpPr>
          <p:spPr>
            <a:xfrm>
              <a:off x="7664234" y="2353682"/>
              <a:ext cx="139071" cy="139071"/>
            </a:xfrm>
            <a:prstGeom prst="ellipse">
              <a:avLst/>
            </a:prstGeom>
            <a:solidFill>
              <a:srgbClr val="941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E2FE613-85E9-2347-8508-5C83F778FFAA}"/>
                </a:ext>
              </a:extLst>
            </p:cNvPr>
            <p:cNvSpPr/>
            <p:nvPr/>
          </p:nvSpPr>
          <p:spPr>
            <a:xfrm>
              <a:off x="7659677" y="2563548"/>
              <a:ext cx="139071" cy="139071"/>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433F798-511D-F445-8984-AC2B27FCA35A}"/>
                </a:ext>
              </a:extLst>
            </p:cNvPr>
            <p:cNvSpPr txBox="1"/>
            <p:nvPr/>
          </p:nvSpPr>
          <p:spPr>
            <a:xfrm>
              <a:off x="7752683" y="1653273"/>
              <a:ext cx="704039" cy="307777"/>
            </a:xfrm>
            <a:prstGeom prst="rect">
              <a:avLst/>
            </a:prstGeom>
            <a:noFill/>
          </p:spPr>
          <p:txBody>
            <a:bodyPr wrap="none" rtlCol="0">
              <a:spAutoFit/>
            </a:bodyPr>
            <a:lstStyle/>
            <a:p>
              <a:r>
                <a:rPr lang="en-US" sz="1400" dirty="0" err="1"/>
                <a:t>Fiebig</a:t>
              </a:r>
              <a:r>
                <a:rPr lang="en-US" sz="1400" dirty="0"/>
                <a:t> I</a:t>
              </a:r>
            </a:p>
          </p:txBody>
        </p:sp>
        <p:sp>
          <p:nvSpPr>
            <p:cNvPr id="13" name="TextBox 12">
              <a:extLst>
                <a:ext uri="{FF2B5EF4-FFF2-40B4-BE49-F238E27FC236}">
                  <a16:creationId xmlns:a16="http://schemas.microsoft.com/office/drawing/2014/main" id="{151D5DEA-D142-764D-88AA-2697B1DD6668}"/>
                </a:ext>
              </a:extLst>
            </p:cNvPr>
            <p:cNvSpPr txBox="1"/>
            <p:nvPr/>
          </p:nvSpPr>
          <p:spPr>
            <a:xfrm>
              <a:off x="7752683" y="1859417"/>
              <a:ext cx="748923" cy="307777"/>
            </a:xfrm>
            <a:prstGeom prst="rect">
              <a:avLst/>
            </a:prstGeom>
            <a:noFill/>
          </p:spPr>
          <p:txBody>
            <a:bodyPr wrap="none" rtlCol="0">
              <a:spAutoFit/>
            </a:bodyPr>
            <a:lstStyle/>
            <a:p>
              <a:r>
                <a:rPr lang="en-US" sz="1400" dirty="0" err="1"/>
                <a:t>Fiebig</a:t>
              </a:r>
              <a:r>
                <a:rPr lang="en-US" sz="1400" dirty="0"/>
                <a:t> II</a:t>
              </a:r>
            </a:p>
          </p:txBody>
        </p:sp>
        <p:sp>
          <p:nvSpPr>
            <p:cNvPr id="14" name="TextBox 13">
              <a:extLst>
                <a:ext uri="{FF2B5EF4-FFF2-40B4-BE49-F238E27FC236}">
                  <a16:creationId xmlns:a16="http://schemas.microsoft.com/office/drawing/2014/main" id="{BC8D0766-7161-8E46-94AE-B8EDC67860A5}"/>
                </a:ext>
              </a:extLst>
            </p:cNvPr>
            <p:cNvSpPr txBox="1"/>
            <p:nvPr/>
          </p:nvSpPr>
          <p:spPr>
            <a:xfrm>
              <a:off x="7752683" y="2065561"/>
              <a:ext cx="793807" cy="307777"/>
            </a:xfrm>
            <a:prstGeom prst="rect">
              <a:avLst/>
            </a:prstGeom>
            <a:noFill/>
          </p:spPr>
          <p:txBody>
            <a:bodyPr wrap="none" rtlCol="0">
              <a:spAutoFit/>
            </a:bodyPr>
            <a:lstStyle/>
            <a:p>
              <a:r>
                <a:rPr lang="en-US" sz="1400" dirty="0" err="1"/>
                <a:t>Fiebig</a:t>
              </a:r>
              <a:r>
                <a:rPr lang="en-US" sz="1400" dirty="0"/>
                <a:t> III</a:t>
              </a:r>
            </a:p>
          </p:txBody>
        </p:sp>
        <p:sp>
          <p:nvSpPr>
            <p:cNvPr id="15" name="TextBox 14">
              <a:extLst>
                <a:ext uri="{FF2B5EF4-FFF2-40B4-BE49-F238E27FC236}">
                  <a16:creationId xmlns:a16="http://schemas.microsoft.com/office/drawing/2014/main" id="{AFB05697-C9ED-AB4A-854B-86EA7B22D431}"/>
                </a:ext>
              </a:extLst>
            </p:cNvPr>
            <p:cNvSpPr txBox="1"/>
            <p:nvPr/>
          </p:nvSpPr>
          <p:spPr>
            <a:xfrm>
              <a:off x="7752683" y="2271705"/>
              <a:ext cx="968855" cy="307777"/>
            </a:xfrm>
            <a:prstGeom prst="rect">
              <a:avLst/>
            </a:prstGeom>
            <a:noFill/>
          </p:spPr>
          <p:txBody>
            <a:bodyPr wrap="none" rtlCol="0">
              <a:spAutoFit/>
            </a:bodyPr>
            <a:lstStyle/>
            <a:p>
              <a:r>
                <a:rPr lang="en-US" sz="1400" dirty="0" err="1"/>
                <a:t>Fiebig</a:t>
              </a:r>
              <a:r>
                <a:rPr lang="en-US" sz="1400" dirty="0"/>
                <a:t> IV/V</a:t>
              </a:r>
            </a:p>
          </p:txBody>
        </p:sp>
        <p:sp>
          <p:nvSpPr>
            <p:cNvPr id="16" name="TextBox 15">
              <a:extLst>
                <a:ext uri="{FF2B5EF4-FFF2-40B4-BE49-F238E27FC236}">
                  <a16:creationId xmlns:a16="http://schemas.microsoft.com/office/drawing/2014/main" id="{90389DE7-D415-F144-8B44-A6BFDAB79D71}"/>
                </a:ext>
              </a:extLst>
            </p:cNvPr>
            <p:cNvSpPr txBox="1"/>
            <p:nvPr/>
          </p:nvSpPr>
          <p:spPr>
            <a:xfrm>
              <a:off x="7747280" y="2477849"/>
              <a:ext cx="741229" cy="307777"/>
            </a:xfrm>
            <a:prstGeom prst="rect">
              <a:avLst/>
            </a:prstGeom>
            <a:noFill/>
          </p:spPr>
          <p:txBody>
            <a:bodyPr wrap="none" rtlCol="0">
              <a:spAutoFit/>
            </a:bodyPr>
            <a:lstStyle/>
            <a:p>
              <a:r>
                <a:rPr lang="en-US" sz="1400" dirty="0"/>
                <a:t>Chronic</a:t>
              </a:r>
            </a:p>
          </p:txBody>
        </p:sp>
      </p:grpSp>
      <p:sp>
        <p:nvSpPr>
          <p:cNvPr id="19" name="Rectangle 18">
            <a:extLst>
              <a:ext uri="{FF2B5EF4-FFF2-40B4-BE49-F238E27FC236}">
                <a16:creationId xmlns:a16="http://schemas.microsoft.com/office/drawing/2014/main" id="{3D587DDB-9FEB-AB46-91BC-E2204FE5E1E8}"/>
              </a:ext>
            </a:extLst>
          </p:cNvPr>
          <p:cNvSpPr/>
          <p:nvPr/>
        </p:nvSpPr>
        <p:spPr>
          <a:xfrm>
            <a:off x="4827422" y="2501617"/>
            <a:ext cx="7188366" cy="276999"/>
          </a:xfrm>
          <a:prstGeom prst="rect">
            <a:avLst/>
          </a:prstGeom>
        </p:spPr>
        <p:txBody>
          <a:bodyPr wrap="square">
            <a:spAutoFit/>
          </a:bodyPr>
          <a:lstStyle/>
          <a:p>
            <a:r>
              <a:rPr lang="en-US" sz="1200" i="1" dirty="0" err="1"/>
              <a:t>Rehr</a:t>
            </a:r>
            <a:r>
              <a:rPr lang="en-US" sz="1200" i="1" dirty="0"/>
              <a:t> M, J </a:t>
            </a:r>
            <a:r>
              <a:rPr lang="en-US" sz="1200" i="1" dirty="0" err="1"/>
              <a:t>Virol</a:t>
            </a:r>
            <a:r>
              <a:rPr lang="en-US" sz="1200" i="1" dirty="0"/>
              <a:t>. 2008; </a:t>
            </a:r>
            <a:r>
              <a:rPr lang="en-US" sz="1200" i="1" dirty="0" err="1"/>
              <a:t>Janbazian</a:t>
            </a:r>
            <a:r>
              <a:rPr lang="en-US" sz="1200" i="1" dirty="0"/>
              <a:t> L, J Immunol. 2012; </a:t>
            </a:r>
            <a:r>
              <a:rPr lang="en-US" sz="1200" i="1" dirty="0" err="1"/>
              <a:t>Vigano</a:t>
            </a:r>
            <a:r>
              <a:rPr lang="en-US" sz="1200" i="1" dirty="0"/>
              <a:t> S,  J </a:t>
            </a:r>
            <a:r>
              <a:rPr lang="en-US" sz="1200" i="1" dirty="0" err="1"/>
              <a:t>Virol</a:t>
            </a:r>
            <a:r>
              <a:rPr lang="en-US" sz="1200" i="1" dirty="0"/>
              <a:t>. 2015; </a:t>
            </a:r>
            <a:r>
              <a:rPr lang="en-US" sz="1200" i="1" dirty="0" err="1"/>
              <a:t>Mahnke</a:t>
            </a:r>
            <a:r>
              <a:rPr lang="en-US" sz="1200" i="1" dirty="0"/>
              <a:t> YD, </a:t>
            </a:r>
            <a:r>
              <a:rPr lang="en-US" sz="1200" i="1" dirty="0" err="1"/>
              <a:t>Pathog</a:t>
            </a:r>
            <a:r>
              <a:rPr lang="en-US" sz="1200" i="1" dirty="0"/>
              <a:t> </a:t>
            </a:r>
            <a:r>
              <a:rPr lang="en-US" sz="1200" i="1" dirty="0" err="1"/>
              <a:t>Immun</a:t>
            </a:r>
            <a:r>
              <a:rPr lang="en-US" sz="1200" i="1" dirty="0"/>
              <a:t> 2016</a:t>
            </a:r>
          </a:p>
        </p:txBody>
      </p:sp>
      <p:sp>
        <p:nvSpPr>
          <p:cNvPr id="20" name="TextBox 19">
            <a:extLst>
              <a:ext uri="{FF2B5EF4-FFF2-40B4-BE49-F238E27FC236}">
                <a16:creationId xmlns:a16="http://schemas.microsoft.com/office/drawing/2014/main" id="{5B7F579D-F772-624D-9D13-BC027C2EC425}"/>
              </a:ext>
            </a:extLst>
          </p:cNvPr>
          <p:cNvSpPr txBox="1"/>
          <p:nvPr/>
        </p:nvSpPr>
        <p:spPr>
          <a:xfrm>
            <a:off x="3147727" y="4888466"/>
            <a:ext cx="3241572" cy="738664"/>
          </a:xfrm>
          <a:prstGeom prst="rect">
            <a:avLst/>
          </a:prstGeom>
          <a:noFill/>
          <a:ln>
            <a:solidFill>
              <a:schemeClr val="tx1"/>
            </a:solidFill>
          </a:ln>
        </p:spPr>
        <p:txBody>
          <a:bodyPr wrap="square" rtlCol="0">
            <a:spAutoFit/>
          </a:bodyPr>
          <a:lstStyle/>
          <a:p>
            <a:r>
              <a:rPr lang="en-US" sz="1400" dirty="0"/>
              <a:t>Wed 24 July, </a:t>
            </a:r>
          </a:p>
          <a:p>
            <a:r>
              <a:rPr lang="en-US" sz="1400" dirty="0"/>
              <a:t>“Pathogenesis: And the band plays on”</a:t>
            </a:r>
          </a:p>
          <a:p>
            <a:r>
              <a:rPr lang="en-US" sz="1400" dirty="0"/>
              <a:t>Takata H</a:t>
            </a:r>
          </a:p>
        </p:txBody>
      </p:sp>
      <p:sp>
        <p:nvSpPr>
          <p:cNvPr id="21" name="TextBox 20">
            <a:extLst>
              <a:ext uri="{FF2B5EF4-FFF2-40B4-BE49-F238E27FC236}">
                <a16:creationId xmlns:a16="http://schemas.microsoft.com/office/drawing/2014/main" id="{6EF13306-54CE-094D-B4E8-0349C55B6C73}"/>
              </a:ext>
            </a:extLst>
          </p:cNvPr>
          <p:cNvSpPr txBox="1"/>
          <p:nvPr/>
        </p:nvSpPr>
        <p:spPr>
          <a:xfrm>
            <a:off x="8085201" y="1698300"/>
            <a:ext cx="3773424" cy="276999"/>
          </a:xfrm>
          <a:prstGeom prst="rect">
            <a:avLst/>
          </a:prstGeom>
          <a:noFill/>
        </p:spPr>
        <p:txBody>
          <a:bodyPr wrap="square" rtlCol="0">
            <a:spAutoFit/>
          </a:bodyPr>
          <a:lstStyle/>
          <a:p>
            <a:r>
              <a:rPr lang="en-US" sz="1200" i="1" dirty="0" err="1"/>
              <a:t>Ogg</a:t>
            </a:r>
            <a:r>
              <a:rPr lang="en-US" sz="1200" i="1" dirty="0"/>
              <a:t> GS, J Immunol. 1999; </a:t>
            </a:r>
            <a:r>
              <a:rPr lang="en-US" sz="1200" i="1" dirty="0" err="1"/>
              <a:t>Cassaza</a:t>
            </a:r>
            <a:r>
              <a:rPr lang="en-US" sz="1200" i="1" dirty="0"/>
              <a:t> JP, J Immunol.  2001</a:t>
            </a:r>
          </a:p>
        </p:txBody>
      </p:sp>
      <p:sp>
        <p:nvSpPr>
          <p:cNvPr id="22" name="TextBox 21">
            <a:extLst>
              <a:ext uri="{FF2B5EF4-FFF2-40B4-BE49-F238E27FC236}">
                <a16:creationId xmlns:a16="http://schemas.microsoft.com/office/drawing/2014/main" id="{A2CA6231-4181-9C4E-B7E7-FA393664D4E2}"/>
              </a:ext>
            </a:extLst>
          </p:cNvPr>
          <p:cNvSpPr txBox="1"/>
          <p:nvPr/>
        </p:nvSpPr>
        <p:spPr>
          <a:xfrm>
            <a:off x="9622188" y="6216236"/>
            <a:ext cx="2153666" cy="400110"/>
          </a:xfrm>
          <a:prstGeom prst="rect">
            <a:avLst/>
          </a:prstGeom>
          <a:noFill/>
        </p:spPr>
        <p:txBody>
          <a:bodyPr wrap="none" rtlCol="0">
            <a:spAutoFit/>
          </a:bodyPr>
          <a:lstStyle/>
          <a:p>
            <a:r>
              <a:rPr lang="en-US" sz="2000" dirty="0"/>
              <a:t>RV254 participants</a:t>
            </a:r>
          </a:p>
        </p:txBody>
      </p:sp>
    </p:spTree>
    <p:extLst>
      <p:ext uri="{BB962C8B-B14F-4D97-AF65-F5344CB8AC3E}">
        <p14:creationId xmlns:p14="http://schemas.microsoft.com/office/powerpoint/2010/main" val="162762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480" y="5150645"/>
            <a:ext cx="11134203" cy="1024348"/>
          </a:xfrm>
        </p:spPr>
        <p:txBody>
          <a:bodyPr>
            <a:normAutofit/>
          </a:bodyPr>
          <a:lstStyle/>
          <a:p>
            <a:pPr marL="342900" indent="-342900" algn="l">
              <a:buFont typeface="Arial" panose="020B0604020202020204" pitchFamily="34" charset="0"/>
              <a:buChar char="•"/>
            </a:pPr>
            <a:r>
              <a:rPr lang="en-US" sz="2400" b="0" dirty="0">
                <a:solidFill>
                  <a:schemeClr val="tx1"/>
                </a:solidFill>
                <a:latin typeface="+mn-lt"/>
              </a:rPr>
              <a:t>HIV-specific CD8 T cells from people treated in acute infection have superior killing capacity </a:t>
            </a:r>
            <a:r>
              <a:rPr lang="en-US" sz="2400" b="0" dirty="0">
                <a:solidFill>
                  <a:schemeClr val="tx1"/>
                </a:solidFill>
              </a:rPr>
              <a:t>but have lower cell number </a:t>
            </a:r>
            <a:r>
              <a:rPr lang="en-US" sz="2400" b="0" dirty="0">
                <a:solidFill>
                  <a:schemeClr val="tx1"/>
                </a:solidFill>
                <a:latin typeface="+mn-lt"/>
              </a:rPr>
              <a:t>than that from treated in chronic infection</a:t>
            </a:r>
          </a:p>
        </p:txBody>
      </p:sp>
      <p:grpSp>
        <p:nvGrpSpPr>
          <p:cNvPr id="22" name="Group 21">
            <a:extLst>
              <a:ext uri="{FF2B5EF4-FFF2-40B4-BE49-F238E27FC236}">
                <a16:creationId xmlns:a16="http://schemas.microsoft.com/office/drawing/2014/main" id="{1CDA115B-485F-CD49-B51E-E0D26802DBDD}"/>
              </a:ext>
            </a:extLst>
          </p:cNvPr>
          <p:cNvGrpSpPr/>
          <p:nvPr/>
        </p:nvGrpSpPr>
        <p:grpSpPr>
          <a:xfrm>
            <a:off x="4571264" y="2561267"/>
            <a:ext cx="1061861" cy="1132353"/>
            <a:chOff x="7659677" y="1653273"/>
            <a:chExt cx="1061861" cy="1132353"/>
          </a:xfrm>
        </p:grpSpPr>
        <p:sp>
          <p:nvSpPr>
            <p:cNvPr id="26" name="Oval 25">
              <a:extLst>
                <a:ext uri="{FF2B5EF4-FFF2-40B4-BE49-F238E27FC236}">
                  <a16:creationId xmlns:a16="http://schemas.microsoft.com/office/drawing/2014/main" id="{645A4E53-1BEF-D84A-90D3-B111B79729F1}"/>
                </a:ext>
              </a:extLst>
            </p:cNvPr>
            <p:cNvSpPr/>
            <p:nvPr/>
          </p:nvSpPr>
          <p:spPr>
            <a:xfrm>
              <a:off x="7659679" y="1724084"/>
              <a:ext cx="139071" cy="139071"/>
            </a:xfrm>
            <a:prstGeom prst="ellipse">
              <a:avLst/>
            </a:prstGeom>
            <a:solidFill>
              <a:srgbClr val="FFD4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A76BB92-8CB3-6549-9DB0-A6D7CB63F99E}"/>
                </a:ext>
              </a:extLst>
            </p:cNvPr>
            <p:cNvSpPr/>
            <p:nvPr/>
          </p:nvSpPr>
          <p:spPr>
            <a:xfrm>
              <a:off x="7659678" y="1933950"/>
              <a:ext cx="139071" cy="139071"/>
            </a:xfrm>
            <a:prstGeom prst="ellipse">
              <a:avLst/>
            </a:prstGeom>
            <a:solidFill>
              <a:srgbClr val="FF9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D298BA2-C7F5-F94F-A537-5F494A705ADC}"/>
                </a:ext>
              </a:extLst>
            </p:cNvPr>
            <p:cNvSpPr/>
            <p:nvPr/>
          </p:nvSpPr>
          <p:spPr>
            <a:xfrm>
              <a:off x="7659677" y="2143816"/>
              <a:ext cx="139071" cy="139071"/>
            </a:xfrm>
            <a:prstGeom prst="ellipse">
              <a:avLst/>
            </a:prstGeom>
            <a:solidFill>
              <a:srgbClr val="FF2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34E824A-C14D-2044-B133-1C4C46ACFE8A}"/>
                </a:ext>
              </a:extLst>
            </p:cNvPr>
            <p:cNvSpPr/>
            <p:nvPr/>
          </p:nvSpPr>
          <p:spPr>
            <a:xfrm>
              <a:off x="7664234" y="2353682"/>
              <a:ext cx="139071" cy="139071"/>
            </a:xfrm>
            <a:prstGeom prst="ellipse">
              <a:avLst/>
            </a:prstGeom>
            <a:solidFill>
              <a:srgbClr val="941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E7A27B2-D1B4-2A47-A25D-8ED1A099E17F}"/>
                </a:ext>
              </a:extLst>
            </p:cNvPr>
            <p:cNvSpPr/>
            <p:nvPr/>
          </p:nvSpPr>
          <p:spPr>
            <a:xfrm>
              <a:off x="7659677" y="2563548"/>
              <a:ext cx="139071" cy="139071"/>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A3239DD-C2DD-234E-B0B8-B898B65EC895}"/>
                </a:ext>
              </a:extLst>
            </p:cNvPr>
            <p:cNvSpPr txBox="1"/>
            <p:nvPr/>
          </p:nvSpPr>
          <p:spPr>
            <a:xfrm>
              <a:off x="7752683" y="1653273"/>
              <a:ext cx="704039" cy="307777"/>
            </a:xfrm>
            <a:prstGeom prst="rect">
              <a:avLst/>
            </a:prstGeom>
            <a:noFill/>
          </p:spPr>
          <p:txBody>
            <a:bodyPr wrap="none" rtlCol="0">
              <a:spAutoFit/>
            </a:bodyPr>
            <a:lstStyle/>
            <a:p>
              <a:r>
                <a:rPr lang="en-US" sz="1400" dirty="0" err="1"/>
                <a:t>Fiebig</a:t>
              </a:r>
              <a:r>
                <a:rPr lang="en-US" sz="1400" dirty="0"/>
                <a:t> I</a:t>
              </a:r>
            </a:p>
          </p:txBody>
        </p:sp>
        <p:sp>
          <p:nvSpPr>
            <p:cNvPr id="32" name="TextBox 31">
              <a:extLst>
                <a:ext uri="{FF2B5EF4-FFF2-40B4-BE49-F238E27FC236}">
                  <a16:creationId xmlns:a16="http://schemas.microsoft.com/office/drawing/2014/main" id="{5F21A558-7899-624C-B533-DE4D8FA9142B}"/>
                </a:ext>
              </a:extLst>
            </p:cNvPr>
            <p:cNvSpPr txBox="1"/>
            <p:nvPr/>
          </p:nvSpPr>
          <p:spPr>
            <a:xfrm>
              <a:off x="7752683" y="1859417"/>
              <a:ext cx="748923" cy="307777"/>
            </a:xfrm>
            <a:prstGeom prst="rect">
              <a:avLst/>
            </a:prstGeom>
            <a:noFill/>
          </p:spPr>
          <p:txBody>
            <a:bodyPr wrap="none" rtlCol="0">
              <a:spAutoFit/>
            </a:bodyPr>
            <a:lstStyle/>
            <a:p>
              <a:r>
                <a:rPr lang="en-US" sz="1400" dirty="0" err="1"/>
                <a:t>Fiebig</a:t>
              </a:r>
              <a:r>
                <a:rPr lang="en-US" sz="1400" dirty="0"/>
                <a:t> II</a:t>
              </a:r>
            </a:p>
          </p:txBody>
        </p:sp>
        <p:sp>
          <p:nvSpPr>
            <p:cNvPr id="33" name="TextBox 32">
              <a:extLst>
                <a:ext uri="{FF2B5EF4-FFF2-40B4-BE49-F238E27FC236}">
                  <a16:creationId xmlns:a16="http://schemas.microsoft.com/office/drawing/2014/main" id="{0350E763-3D8A-1040-B194-F8165160D274}"/>
                </a:ext>
              </a:extLst>
            </p:cNvPr>
            <p:cNvSpPr txBox="1"/>
            <p:nvPr/>
          </p:nvSpPr>
          <p:spPr>
            <a:xfrm>
              <a:off x="7752683" y="2065561"/>
              <a:ext cx="793807" cy="307777"/>
            </a:xfrm>
            <a:prstGeom prst="rect">
              <a:avLst/>
            </a:prstGeom>
            <a:noFill/>
          </p:spPr>
          <p:txBody>
            <a:bodyPr wrap="none" rtlCol="0">
              <a:spAutoFit/>
            </a:bodyPr>
            <a:lstStyle/>
            <a:p>
              <a:r>
                <a:rPr lang="en-US" sz="1400" dirty="0" err="1"/>
                <a:t>Fiebig</a:t>
              </a:r>
              <a:r>
                <a:rPr lang="en-US" sz="1400" dirty="0"/>
                <a:t> III</a:t>
              </a:r>
            </a:p>
          </p:txBody>
        </p:sp>
        <p:sp>
          <p:nvSpPr>
            <p:cNvPr id="34" name="TextBox 33">
              <a:extLst>
                <a:ext uri="{FF2B5EF4-FFF2-40B4-BE49-F238E27FC236}">
                  <a16:creationId xmlns:a16="http://schemas.microsoft.com/office/drawing/2014/main" id="{F8CBB05D-47B4-7149-96F5-8764BEE53CFA}"/>
                </a:ext>
              </a:extLst>
            </p:cNvPr>
            <p:cNvSpPr txBox="1"/>
            <p:nvPr/>
          </p:nvSpPr>
          <p:spPr>
            <a:xfrm>
              <a:off x="7752683" y="2271705"/>
              <a:ext cx="968855" cy="307777"/>
            </a:xfrm>
            <a:prstGeom prst="rect">
              <a:avLst/>
            </a:prstGeom>
            <a:noFill/>
          </p:spPr>
          <p:txBody>
            <a:bodyPr wrap="none" rtlCol="0">
              <a:spAutoFit/>
            </a:bodyPr>
            <a:lstStyle/>
            <a:p>
              <a:r>
                <a:rPr lang="en-US" sz="1400" dirty="0" err="1"/>
                <a:t>Fiebig</a:t>
              </a:r>
              <a:r>
                <a:rPr lang="en-US" sz="1400" dirty="0"/>
                <a:t> IV/V</a:t>
              </a:r>
            </a:p>
          </p:txBody>
        </p:sp>
        <p:sp>
          <p:nvSpPr>
            <p:cNvPr id="35" name="TextBox 34">
              <a:extLst>
                <a:ext uri="{FF2B5EF4-FFF2-40B4-BE49-F238E27FC236}">
                  <a16:creationId xmlns:a16="http://schemas.microsoft.com/office/drawing/2014/main" id="{0D612065-1B6C-7442-B2E6-3B322264FE8B}"/>
                </a:ext>
              </a:extLst>
            </p:cNvPr>
            <p:cNvSpPr txBox="1"/>
            <p:nvPr/>
          </p:nvSpPr>
          <p:spPr>
            <a:xfrm>
              <a:off x="7747280" y="2477849"/>
              <a:ext cx="741229" cy="307777"/>
            </a:xfrm>
            <a:prstGeom prst="rect">
              <a:avLst/>
            </a:prstGeom>
            <a:noFill/>
          </p:spPr>
          <p:txBody>
            <a:bodyPr wrap="none" rtlCol="0">
              <a:spAutoFit/>
            </a:bodyPr>
            <a:lstStyle/>
            <a:p>
              <a:r>
                <a:rPr lang="en-US" sz="1400" dirty="0"/>
                <a:t>Chronic</a:t>
              </a:r>
            </a:p>
          </p:txBody>
        </p:sp>
      </p:grpSp>
      <p:sp>
        <p:nvSpPr>
          <p:cNvPr id="24" name="Title 1">
            <a:extLst>
              <a:ext uri="{FF2B5EF4-FFF2-40B4-BE49-F238E27FC236}">
                <a16:creationId xmlns:a16="http://schemas.microsoft.com/office/drawing/2014/main" id="{4EB1BBAE-41AE-7D46-AA56-A3B1335B2178}"/>
              </a:ext>
            </a:extLst>
          </p:cNvPr>
          <p:cNvSpPr txBox="1">
            <a:spLocks/>
          </p:cNvSpPr>
          <p:nvPr/>
        </p:nvSpPr>
        <p:spPr>
          <a:xfrm>
            <a:off x="750480" y="274639"/>
            <a:ext cx="1069104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dirty="0"/>
              <a:t>HIV-specific CD8 T cell numbers and function on ART </a:t>
            </a:r>
          </a:p>
        </p:txBody>
      </p:sp>
      <p:sp>
        <p:nvSpPr>
          <p:cNvPr id="40" name="TextBox 39">
            <a:extLst>
              <a:ext uri="{FF2B5EF4-FFF2-40B4-BE49-F238E27FC236}">
                <a16:creationId xmlns:a16="http://schemas.microsoft.com/office/drawing/2014/main" id="{AC852B26-75FD-9F41-8E2A-EC3784FCB3AC}"/>
              </a:ext>
            </a:extLst>
          </p:cNvPr>
          <p:cNvSpPr txBox="1"/>
          <p:nvPr/>
        </p:nvSpPr>
        <p:spPr>
          <a:xfrm>
            <a:off x="10040755" y="1282488"/>
            <a:ext cx="1906552" cy="954107"/>
          </a:xfrm>
          <a:prstGeom prst="rect">
            <a:avLst/>
          </a:prstGeom>
          <a:noFill/>
          <a:ln>
            <a:solidFill>
              <a:schemeClr val="tx1"/>
            </a:solidFill>
          </a:ln>
        </p:spPr>
        <p:txBody>
          <a:bodyPr wrap="square" rtlCol="0">
            <a:spAutoFit/>
          </a:bodyPr>
          <a:lstStyle/>
          <a:p>
            <a:r>
              <a:rPr lang="en-US" sz="1400" dirty="0"/>
              <a:t>Wed 24 July, </a:t>
            </a:r>
          </a:p>
          <a:p>
            <a:r>
              <a:rPr lang="en-US" sz="1400" dirty="0"/>
              <a:t>“Pathogenesis: And the band plays on”</a:t>
            </a:r>
          </a:p>
          <a:p>
            <a:r>
              <a:rPr lang="en-US" sz="1400" dirty="0"/>
              <a:t>Takata H</a:t>
            </a:r>
          </a:p>
        </p:txBody>
      </p:sp>
      <p:grpSp>
        <p:nvGrpSpPr>
          <p:cNvPr id="11" name="Group 10">
            <a:extLst>
              <a:ext uri="{FF2B5EF4-FFF2-40B4-BE49-F238E27FC236}">
                <a16:creationId xmlns:a16="http://schemas.microsoft.com/office/drawing/2014/main" id="{BF7D59A5-0337-9A49-9D66-EB6A2BF33676}"/>
              </a:ext>
            </a:extLst>
          </p:cNvPr>
          <p:cNvGrpSpPr/>
          <p:nvPr/>
        </p:nvGrpSpPr>
        <p:grpSpPr>
          <a:xfrm>
            <a:off x="947440" y="1723802"/>
            <a:ext cx="3623824" cy="3120680"/>
            <a:chOff x="6140173" y="1925595"/>
            <a:chExt cx="3623824" cy="3120680"/>
          </a:xfrm>
        </p:grpSpPr>
        <p:pic>
          <p:nvPicPr>
            <p:cNvPr id="8" name="Picture 7">
              <a:extLst>
                <a:ext uri="{FF2B5EF4-FFF2-40B4-BE49-F238E27FC236}">
                  <a16:creationId xmlns:a16="http://schemas.microsoft.com/office/drawing/2014/main" id="{0E05B022-6210-A24B-97DA-3BC889B49007}"/>
                </a:ext>
              </a:extLst>
            </p:cNvPr>
            <p:cNvPicPr>
              <a:picLocks noChangeAspect="1"/>
            </p:cNvPicPr>
            <p:nvPr/>
          </p:nvPicPr>
          <p:blipFill>
            <a:blip r:embed="rId3"/>
            <a:stretch>
              <a:fillRect/>
            </a:stretch>
          </p:blipFill>
          <p:spPr>
            <a:xfrm>
              <a:off x="6140173" y="2430075"/>
              <a:ext cx="3327400" cy="2616200"/>
            </a:xfrm>
            <a:prstGeom prst="rect">
              <a:avLst/>
            </a:prstGeom>
          </p:spPr>
        </p:pic>
        <p:sp>
          <p:nvSpPr>
            <p:cNvPr id="39" name="TextBox 38">
              <a:extLst>
                <a:ext uri="{FF2B5EF4-FFF2-40B4-BE49-F238E27FC236}">
                  <a16:creationId xmlns:a16="http://schemas.microsoft.com/office/drawing/2014/main" id="{184546FC-20DE-D943-8D1B-1D1BFE7D2E63}"/>
                </a:ext>
              </a:extLst>
            </p:cNvPr>
            <p:cNvSpPr txBox="1"/>
            <p:nvPr/>
          </p:nvSpPr>
          <p:spPr>
            <a:xfrm>
              <a:off x="6211613" y="1925595"/>
              <a:ext cx="3552384" cy="400110"/>
            </a:xfrm>
            <a:prstGeom prst="rect">
              <a:avLst/>
            </a:prstGeom>
            <a:noFill/>
            <a:ln w="95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000" dirty="0">
                  <a:solidFill>
                    <a:schemeClr val="tx1"/>
                  </a:solidFill>
                </a:rPr>
                <a:t>Recalled HIV-specific CD8 T cells</a:t>
              </a:r>
            </a:p>
          </p:txBody>
        </p:sp>
      </p:grpSp>
      <p:pic>
        <p:nvPicPr>
          <p:cNvPr id="48" name="Picture 47">
            <a:extLst>
              <a:ext uri="{FF2B5EF4-FFF2-40B4-BE49-F238E27FC236}">
                <a16:creationId xmlns:a16="http://schemas.microsoft.com/office/drawing/2014/main" id="{25D3BEC0-6828-474C-9C4C-0DAA255112D3}"/>
              </a:ext>
            </a:extLst>
          </p:cNvPr>
          <p:cNvPicPr>
            <a:picLocks noChangeAspect="1"/>
          </p:cNvPicPr>
          <p:nvPr/>
        </p:nvPicPr>
        <p:blipFill>
          <a:blip r:embed="rId4"/>
          <a:stretch>
            <a:fillRect/>
          </a:stretch>
        </p:blipFill>
        <p:spPr>
          <a:xfrm>
            <a:off x="5706246" y="2202676"/>
            <a:ext cx="3442427" cy="2769185"/>
          </a:xfrm>
          <a:prstGeom prst="rect">
            <a:avLst/>
          </a:prstGeom>
        </p:spPr>
      </p:pic>
      <p:grpSp>
        <p:nvGrpSpPr>
          <p:cNvPr id="49" name="Group 48">
            <a:extLst>
              <a:ext uri="{FF2B5EF4-FFF2-40B4-BE49-F238E27FC236}">
                <a16:creationId xmlns:a16="http://schemas.microsoft.com/office/drawing/2014/main" id="{81AC1C4E-EF0F-2544-B9E4-28CBBE968F79}"/>
              </a:ext>
            </a:extLst>
          </p:cNvPr>
          <p:cNvGrpSpPr/>
          <p:nvPr/>
        </p:nvGrpSpPr>
        <p:grpSpPr>
          <a:xfrm>
            <a:off x="9486610" y="2466600"/>
            <a:ext cx="1061861" cy="1132353"/>
            <a:chOff x="7659677" y="1653273"/>
            <a:chExt cx="1061861" cy="1132353"/>
          </a:xfrm>
        </p:grpSpPr>
        <p:sp>
          <p:nvSpPr>
            <p:cNvPr id="50" name="Oval 49">
              <a:extLst>
                <a:ext uri="{FF2B5EF4-FFF2-40B4-BE49-F238E27FC236}">
                  <a16:creationId xmlns:a16="http://schemas.microsoft.com/office/drawing/2014/main" id="{D5455A43-9015-9446-A4A6-03B0CD6A43CA}"/>
                </a:ext>
              </a:extLst>
            </p:cNvPr>
            <p:cNvSpPr/>
            <p:nvPr/>
          </p:nvSpPr>
          <p:spPr>
            <a:xfrm>
              <a:off x="7659679" y="1724084"/>
              <a:ext cx="139071" cy="139071"/>
            </a:xfrm>
            <a:prstGeom prst="ellipse">
              <a:avLst/>
            </a:prstGeom>
            <a:solidFill>
              <a:srgbClr val="FFD4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C35332B-00F4-954F-89F3-6E5B8B804F43}"/>
                </a:ext>
              </a:extLst>
            </p:cNvPr>
            <p:cNvSpPr/>
            <p:nvPr/>
          </p:nvSpPr>
          <p:spPr>
            <a:xfrm>
              <a:off x="7659678" y="1933950"/>
              <a:ext cx="139071" cy="139071"/>
            </a:xfrm>
            <a:prstGeom prst="ellipse">
              <a:avLst/>
            </a:prstGeom>
            <a:solidFill>
              <a:srgbClr val="FF9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42E5107-CE0E-B84D-BE79-D9EC21832067}"/>
                </a:ext>
              </a:extLst>
            </p:cNvPr>
            <p:cNvSpPr/>
            <p:nvPr/>
          </p:nvSpPr>
          <p:spPr>
            <a:xfrm>
              <a:off x="7659677" y="2143816"/>
              <a:ext cx="139071" cy="139071"/>
            </a:xfrm>
            <a:prstGeom prst="ellipse">
              <a:avLst/>
            </a:prstGeom>
            <a:solidFill>
              <a:srgbClr val="FF2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B42623E-9752-334D-9507-BB02A8420D13}"/>
                </a:ext>
              </a:extLst>
            </p:cNvPr>
            <p:cNvSpPr/>
            <p:nvPr/>
          </p:nvSpPr>
          <p:spPr>
            <a:xfrm>
              <a:off x="7664234" y="2353682"/>
              <a:ext cx="139071" cy="139071"/>
            </a:xfrm>
            <a:prstGeom prst="ellipse">
              <a:avLst/>
            </a:prstGeom>
            <a:solidFill>
              <a:srgbClr val="941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89C9C850-969F-1241-9741-D4042C4642EC}"/>
                </a:ext>
              </a:extLst>
            </p:cNvPr>
            <p:cNvSpPr/>
            <p:nvPr/>
          </p:nvSpPr>
          <p:spPr>
            <a:xfrm>
              <a:off x="7659677" y="2563548"/>
              <a:ext cx="139071" cy="139071"/>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9753767F-233F-E74D-BA53-4386D8D20BBF}"/>
                </a:ext>
              </a:extLst>
            </p:cNvPr>
            <p:cNvSpPr txBox="1"/>
            <p:nvPr/>
          </p:nvSpPr>
          <p:spPr>
            <a:xfrm>
              <a:off x="7752683" y="1653273"/>
              <a:ext cx="704039" cy="307777"/>
            </a:xfrm>
            <a:prstGeom prst="rect">
              <a:avLst/>
            </a:prstGeom>
            <a:noFill/>
          </p:spPr>
          <p:txBody>
            <a:bodyPr wrap="none" rtlCol="0">
              <a:spAutoFit/>
            </a:bodyPr>
            <a:lstStyle/>
            <a:p>
              <a:r>
                <a:rPr lang="en-US" sz="1400" dirty="0" err="1"/>
                <a:t>Fiebig</a:t>
              </a:r>
              <a:r>
                <a:rPr lang="en-US" sz="1400" dirty="0"/>
                <a:t> I</a:t>
              </a:r>
            </a:p>
          </p:txBody>
        </p:sp>
        <p:sp>
          <p:nvSpPr>
            <p:cNvPr id="56" name="TextBox 55">
              <a:extLst>
                <a:ext uri="{FF2B5EF4-FFF2-40B4-BE49-F238E27FC236}">
                  <a16:creationId xmlns:a16="http://schemas.microsoft.com/office/drawing/2014/main" id="{8363D26D-8FD5-6A4E-A946-1C7110DBC121}"/>
                </a:ext>
              </a:extLst>
            </p:cNvPr>
            <p:cNvSpPr txBox="1"/>
            <p:nvPr/>
          </p:nvSpPr>
          <p:spPr>
            <a:xfrm>
              <a:off x="7752683" y="1859417"/>
              <a:ext cx="748923" cy="307777"/>
            </a:xfrm>
            <a:prstGeom prst="rect">
              <a:avLst/>
            </a:prstGeom>
            <a:noFill/>
          </p:spPr>
          <p:txBody>
            <a:bodyPr wrap="none" rtlCol="0">
              <a:spAutoFit/>
            </a:bodyPr>
            <a:lstStyle/>
            <a:p>
              <a:r>
                <a:rPr lang="en-US" sz="1400" dirty="0" err="1"/>
                <a:t>Fiebig</a:t>
              </a:r>
              <a:r>
                <a:rPr lang="en-US" sz="1400" dirty="0"/>
                <a:t> II</a:t>
              </a:r>
            </a:p>
          </p:txBody>
        </p:sp>
        <p:sp>
          <p:nvSpPr>
            <p:cNvPr id="57" name="TextBox 56">
              <a:extLst>
                <a:ext uri="{FF2B5EF4-FFF2-40B4-BE49-F238E27FC236}">
                  <a16:creationId xmlns:a16="http://schemas.microsoft.com/office/drawing/2014/main" id="{5EA1F389-A6AE-ED45-9B82-E2F20402E677}"/>
                </a:ext>
              </a:extLst>
            </p:cNvPr>
            <p:cNvSpPr txBox="1"/>
            <p:nvPr/>
          </p:nvSpPr>
          <p:spPr>
            <a:xfrm>
              <a:off x="7752683" y="2065561"/>
              <a:ext cx="793807" cy="307777"/>
            </a:xfrm>
            <a:prstGeom prst="rect">
              <a:avLst/>
            </a:prstGeom>
            <a:noFill/>
          </p:spPr>
          <p:txBody>
            <a:bodyPr wrap="none" rtlCol="0">
              <a:spAutoFit/>
            </a:bodyPr>
            <a:lstStyle/>
            <a:p>
              <a:r>
                <a:rPr lang="en-US" sz="1400" dirty="0" err="1"/>
                <a:t>Fiebig</a:t>
              </a:r>
              <a:r>
                <a:rPr lang="en-US" sz="1400" dirty="0"/>
                <a:t> III</a:t>
              </a:r>
            </a:p>
          </p:txBody>
        </p:sp>
        <p:sp>
          <p:nvSpPr>
            <p:cNvPr id="58" name="TextBox 57">
              <a:extLst>
                <a:ext uri="{FF2B5EF4-FFF2-40B4-BE49-F238E27FC236}">
                  <a16:creationId xmlns:a16="http://schemas.microsoft.com/office/drawing/2014/main" id="{7CC49969-5D4C-F74A-A514-5460C2F06C9E}"/>
                </a:ext>
              </a:extLst>
            </p:cNvPr>
            <p:cNvSpPr txBox="1"/>
            <p:nvPr/>
          </p:nvSpPr>
          <p:spPr>
            <a:xfrm>
              <a:off x="7752683" y="2271705"/>
              <a:ext cx="968855" cy="307777"/>
            </a:xfrm>
            <a:prstGeom prst="rect">
              <a:avLst/>
            </a:prstGeom>
            <a:noFill/>
          </p:spPr>
          <p:txBody>
            <a:bodyPr wrap="none" rtlCol="0">
              <a:spAutoFit/>
            </a:bodyPr>
            <a:lstStyle/>
            <a:p>
              <a:r>
                <a:rPr lang="en-US" sz="1400" dirty="0" err="1"/>
                <a:t>Fiebig</a:t>
              </a:r>
              <a:r>
                <a:rPr lang="en-US" sz="1400" dirty="0"/>
                <a:t> IV/V</a:t>
              </a:r>
            </a:p>
          </p:txBody>
        </p:sp>
        <p:sp>
          <p:nvSpPr>
            <p:cNvPr id="59" name="TextBox 58">
              <a:extLst>
                <a:ext uri="{FF2B5EF4-FFF2-40B4-BE49-F238E27FC236}">
                  <a16:creationId xmlns:a16="http://schemas.microsoft.com/office/drawing/2014/main" id="{87CF6CDA-49E9-2D4A-BBB7-E05BD849AFFA}"/>
                </a:ext>
              </a:extLst>
            </p:cNvPr>
            <p:cNvSpPr txBox="1"/>
            <p:nvPr/>
          </p:nvSpPr>
          <p:spPr>
            <a:xfrm>
              <a:off x="7747280" y="2477849"/>
              <a:ext cx="741229" cy="307777"/>
            </a:xfrm>
            <a:prstGeom prst="rect">
              <a:avLst/>
            </a:prstGeom>
            <a:noFill/>
          </p:spPr>
          <p:txBody>
            <a:bodyPr wrap="none" rtlCol="0">
              <a:spAutoFit/>
            </a:bodyPr>
            <a:lstStyle/>
            <a:p>
              <a:r>
                <a:rPr lang="en-US" sz="1400" dirty="0"/>
                <a:t>Chronic</a:t>
              </a:r>
            </a:p>
          </p:txBody>
        </p:sp>
      </p:grpSp>
      <p:sp>
        <p:nvSpPr>
          <p:cNvPr id="47" name="TextBox 46">
            <a:extLst>
              <a:ext uri="{FF2B5EF4-FFF2-40B4-BE49-F238E27FC236}">
                <a16:creationId xmlns:a16="http://schemas.microsoft.com/office/drawing/2014/main" id="{47EADCB8-7052-3A43-A407-365B225DD7DC}"/>
              </a:ext>
            </a:extLst>
          </p:cNvPr>
          <p:cNvSpPr txBox="1"/>
          <p:nvPr/>
        </p:nvSpPr>
        <p:spPr>
          <a:xfrm>
            <a:off x="6556315" y="1492461"/>
            <a:ext cx="2466279" cy="707886"/>
          </a:xfrm>
          <a:prstGeom prst="rect">
            <a:avLst/>
          </a:prstGeom>
          <a:noFill/>
          <a:ln>
            <a:solidFill>
              <a:schemeClr val="tx1"/>
            </a:solidFill>
          </a:ln>
        </p:spPr>
        <p:txBody>
          <a:bodyPr wrap="square" rtlCol="0">
            <a:spAutoFit/>
          </a:bodyPr>
          <a:lstStyle/>
          <a:p>
            <a:r>
              <a:rPr lang="en-US" sz="2000" dirty="0"/>
              <a:t>Absolute cell number in peripheral blood</a:t>
            </a:r>
          </a:p>
        </p:txBody>
      </p:sp>
      <p:sp>
        <p:nvSpPr>
          <p:cNvPr id="36" name="TextBox 35">
            <a:extLst>
              <a:ext uri="{FF2B5EF4-FFF2-40B4-BE49-F238E27FC236}">
                <a16:creationId xmlns:a16="http://schemas.microsoft.com/office/drawing/2014/main" id="{A08978F3-F58A-DB4D-AF97-4AEE28E2A741}"/>
              </a:ext>
            </a:extLst>
          </p:cNvPr>
          <p:cNvSpPr txBox="1"/>
          <p:nvPr/>
        </p:nvSpPr>
        <p:spPr>
          <a:xfrm>
            <a:off x="9622188" y="6216236"/>
            <a:ext cx="2153666" cy="400110"/>
          </a:xfrm>
          <a:prstGeom prst="rect">
            <a:avLst/>
          </a:prstGeom>
          <a:noFill/>
        </p:spPr>
        <p:txBody>
          <a:bodyPr wrap="none" rtlCol="0">
            <a:spAutoFit/>
          </a:bodyPr>
          <a:lstStyle/>
          <a:p>
            <a:r>
              <a:rPr lang="en-US" sz="2000" dirty="0"/>
              <a:t>RV254 participants</a:t>
            </a:r>
          </a:p>
        </p:txBody>
      </p:sp>
    </p:spTree>
    <p:extLst>
      <p:ext uri="{BB962C8B-B14F-4D97-AF65-F5344CB8AC3E}">
        <p14:creationId xmlns:p14="http://schemas.microsoft.com/office/powerpoint/2010/main" val="146153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37DCF42-4449-EC41-AD19-873B314B07DE}"/>
              </a:ext>
            </a:extLst>
          </p:cNvPr>
          <p:cNvSpPr>
            <a:spLocks noGrp="1"/>
          </p:cNvSpPr>
          <p:nvPr>
            <p:ph idx="1"/>
          </p:nvPr>
        </p:nvSpPr>
        <p:spPr>
          <a:xfrm>
            <a:off x="750480" y="1374546"/>
            <a:ext cx="11005456" cy="4650697"/>
          </a:xfrm>
        </p:spPr>
        <p:txBody>
          <a:bodyPr>
            <a:normAutofit/>
          </a:bodyPr>
          <a:lstStyle/>
          <a:p>
            <a:pPr marL="0" indent="0">
              <a:spcBef>
                <a:spcPts val="300"/>
              </a:spcBef>
              <a:buNone/>
            </a:pPr>
            <a:r>
              <a:rPr lang="en-US" dirty="0">
                <a:latin typeface="+mn-lt"/>
              </a:rPr>
              <a:t>HIV-specific CD8 T cell features:</a:t>
            </a:r>
          </a:p>
          <a:p>
            <a:pPr>
              <a:spcBef>
                <a:spcPts val="300"/>
              </a:spcBef>
            </a:pPr>
            <a:r>
              <a:rPr lang="en-US" sz="2400" dirty="0">
                <a:latin typeface="+mn-lt"/>
              </a:rPr>
              <a:t>Generated early in </a:t>
            </a:r>
            <a:r>
              <a:rPr lang="en-US" sz="2400" dirty="0" err="1">
                <a:latin typeface="+mn-lt"/>
              </a:rPr>
              <a:t>Fiebig</a:t>
            </a:r>
            <a:r>
              <a:rPr lang="en-US" sz="2400" dirty="0">
                <a:latin typeface="+mn-lt"/>
              </a:rPr>
              <a:t> I</a:t>
            </a:r>
          </a:p>
          <a:p>
            <a:pPr>
              <a:spcBef>
                <a:spcPts val="300"/>
              </a:spcBef>
            </a:pPr>
            <a:r>
              <a:rPr lang="en-US" sz="2400" dirty="0">
                <a:latin typeface="+mn-lt"/>
              </a:rPr>
              <a:t>Have a breadth and coverage at peak viremia similar to chronic infection</a:t>
            </a:r>
          </a:p>
          <a:p>
            <a:pPr>
              <a:spcBef>
                <a:spcPts val="300"/>
              </a:spcBef>
            </a:pPr>
            <a:r>
              <a:rPr lang="en-US" sz="2400" dirty="0">
                <a:latin typeface="+mn-lt"/>
              </a:rPr>
              <a:t>Impact viral set point and reduce reservoir seeding in acute infection</a:t>
            </a:r>
          </a:p>
          <a:p>
            <a:pPr>
              <a:spcBef>
                <a:spcPts val="300"/>
              </a:spcBef>
            </a:pPr>
            <a:endParaRPr lang="en-US" sz="1200" dirty="0">
              <a:latin typeface="+mn-lt"/>
            </a:endParaRPr>
          </a:p>
          <a:p>
            <a:pPr marL="0" indent="0">
              <a:spcBef>
                <a:spcPts val="300"/>
              </a:spcBef>
              <a:buNone/>
            </a:pPr>
            <a:r>
              <a:rPr lang="en-US" dirty="0">
                <a:latin typeface="+mn-lt"/>
              </a:rPr>
              <a:t>HIV-specific CD8 T cell responses after ART:</a:t>
            </a:r>
          </a:p>
          <a:p>
            <a:pPr>
              <a:spcBef>
                <a:spcPts val="300"/>
              </a:spcBef>
            </a:pPr>
            <a:r>
              <a:rPr lang="en-US" sz="2400" dirty="0">
                <a:latin typeface="+mn-lt"/>
              </a:rPr>
              <a:t>Need to have high TCR affinity to eliminate reactivated HIV-infected cells</a:t>
            </a:r>
          </a:p>
          <a:p>
            <a:pPr>
              <a:spcBef>
                <a:spcPts val="300"/>
              </a:spcBef>
            </a:pPr>
            <a:r>
              <a:rPr lang="en-US" sz="2400" dirty="0">
                <a:latin typeface="+mn-lt"/>
              </a:rPr>
              <a:t>Do not recover proliferation and cytotoxic potential if not treated in acute infection</a:t>
            </a:r>
          </a:p>
          <a:p>
            <a:pPr>
              <a:spcBef>
                <a:spcPts val="300"/>
              </a:spcBef>
            </a:pPr>
            <a:r>
              <a:rPr lang="en-US" sz="2400" dirty="0">
                <a:latin typeface="+mn-lt"/>
              </a:rPr>
              <a:t>Contribute to lower viral load at rebound following ATI only if treated in </a:t>
            </a:r>
            <a:r>
              <a:rPr lang="en-US" sz="2400" dirty="0" err="1">
                <a:latin typeface="+mn-lt"/>
              </a:rPr>
              <a:t>Fiebig</a:t>
            </a:r>
            <a:r>
              <a:rPr lang="en-US" sz="2400" dirty="0">
                <a:latin typeface="+mn-lt"/>
              </a:rPr>
              <a:t> I</a:t>
            </a:r>
          </a:p>
          <a:p>
            <a:pPr>
              <a:spcBef>
                <a:spcPts val="300"/>
              </a:spcBef>
            </a:pPr>
            <a:r>
              <a:rPr lang="en-US" sz="2400" dirty="0">
                <a:latin typeface="+mn-lt"/>
              </a:rPr>
              <a:t>Do not have sufficient numbers when ART initiated in acute infection</a:t>
            </a:r>
          </a:p>
          <a:p>
            <a:pPr marL="0" indent="0">
              <a:buNone/>
            </a:pPr>
            <a:endParaRPr lang="en-US" dirty="0">
              <a:latin typeface="+mn-lt"/>
            </a:endParaRPr>
          </a:p>
          <a:p>
            <a:pPr lvl="1"/>
            <a:endParaRPr lang="en-US" dirty="0">
              <a:latin typeface="+mn-lt"/>
            </a:endParaRPr>
          </a:p>
        </p:txBody>
      </p:sp>
      <p:sp>
        <p:nvSpPr>
          <p:cNvPr id="5" name="Title 1">
            <a:extLst>
              <a:ext uri="{FF2B5EF4-FFF2-40B4-BE49-F238E27FC236}">
                <a16:creationId xmlns:a16="http://schemas.microsoft.com/office/drawing/2014/main" id="{0F8D57C3-9778-5F42-8250-1702572AE26B}"/>
              </a:ext>
            </a:extLst>
          </p:cNvPr>
          <p:cNvSpPr txBox="1">
            <a:spLocks/>
          </p:cNvSpPr>
          <p:nvPr/>
        </p:nvSpPr>
        <p:spPr>
          <a:xfrm>
            <a:off x="750480" y="274639"/>
            <a:ext cx="1069104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dirty="0"/>
              <a:t>Summary</a:t>
            </a:r>
          </a:p>
        </p:txBody>
      </p:sp>
    </p:spTree>
    <p:extLst>
      <p:ext uri="{BB962C8B-B14F-4D97-AF65-F5344CB8AC3E}">
        <p14:creationId xmlns:p14="http://schemas.microsoft.com/office/powerpoint/2010/main" val="137004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vaccines: a high bar</a:t>
            </a:r>
          </a:p>
        </p:txBody>
      </p:sp>
      <p:sp>
        <p:nvSpPr>
          <p:cNvPr id="5" name="TextBox 4"/>
          <p:cNvSpPr txBox="1"/>
          <p:nvPr/>
        </p:nvSpPr>
        <p:spPr>
          <a:xfrm>
            <a:off x="9226123" y="5836847"/>
            <a:ext cx="2965877" cy="276999"/>
          </a:xfrm>
          <a:prstGeom prst="rect">
            <a:avLst/>
          </a:prstGeom>
          <a:noFill/>
        </p:spPr>
        <p:txBody>
          <a:bodyPr wrap="none" rtlCol="0">
            <a:spAutoFit/>
          </a:bodyPr>
          <a:lstStyle/>
          <a:p>
            <a:r>
              <a:rPr lang="en-US" sz="1200" i="1" dirty="0" err="1"/>
              <a:t>Sneller</a:t>
            </a:r>
            <a:r>
              <a:rPr lang="en-US" sz="1200" i="1" dirty="0"/>
              <a:t>, </a:t>
            </a:r>
            <a:r>
              <a:rPr lang="en-US" sz="1200" i="1" dirty="0" err="1"/>
              <a:t>Sci</a:t>
            </a:r>
            <a:r>
              <a:rPr lang="en-US" sz="1200" i="1" dirty="0"/>
              <a:t> Trans Med 2017; </a:t>
            </a:r>
            <a:r>
              <a:rPr lang="en-US" sz="1200" i="1" dirty="0" err="1"/>
              <a:t>Fidler</a:t>
            </a:r>
            <a:r>
              <a:rPr lang="en-US" sz="1200" i="1" dirty="0"/>
              <a:t>, AIDS2018</a:t>
            </a:r>
          </a:p>
        </p:txBody>
      </p:sp>
      <p:grpSp>
        <p:nvGrpSpPr>
          <p:cNvPr id="33" name="Group 32"/>
          <p:cNvGrpSpPr/>
          <p:nvPr/>
        </p:nvGrpSpPr>
        <p:grpSpPr>
          <a:xfrm>
            <a:off x="6679550" y="2003854"/>
            <a:ext cx="4216910" cy="2660992"/>
            <a:chOff x="1251784" y="4349603"/>
            <a:chExt cx="3977140" cy="2405915"/>
          </a:xfrm>
        </p:grpSpPr>
        <p:grpSp>
          <p:nvGrpSpPr>
            <p:cNvPr id="12" name="Group 11"/>
            <p:cNvGrpSpPr/>
            <p:nvPr/>
          </p:nvGrpSpPr>
          <p:grpSpPr>
            <a:xfrm>
              <a:off x="1251784" y="4349603"/>
              <a:ext cx="3977140" cy="2405915"/>
              <a:chOff x="611562" y="1549400"/>
              <a:chExt cx="6394606" cy="4114800"/>
            </a:xfrm>
          </p:grpSpPr>
          <p:pic>
            <p:nvPicPr>
              <p:cNvPr id="13" name="Picture 2" descr="S:\River_Stats\Analysis\2018-02\logs\Graphs\Viral_Outgrowth_dots_byundetectable_RX_Log.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11562" y="1549400"/>
                <a:ext cx="3140561" cy="41148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3272368" y="1563167"/>
                <a:ext cx="37338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16" name="Group 15"/>
            <p:cNvGrpSpPr/>
            <p:nvPr/>
          </p:nvGrpSpPr>
          <p:grpSpPr>
            <a:xfrm>
              <a:off x="1447670" y="4349603"/>
              <a:ext cx="3198124" cy="2405915"/>
              <a:chOff x="3272368" y="1549400"/>
              <a:chExt cx="5142072" cy="4114800"/>
            </a:xfrm>
          </p:grpSpPr>
          <p:pic>
            <p:nvPicPr>
              <p:cNvPr id="17" name="Picture 2" descr="S:\River_Stats\Analysis\2018-02\logs\Graphs\Viral_Outgrowth_dots_byundetectable_RX_Log.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325554" y="1549400"/>
                <a:ext cx="2088886" cy="4114800"/>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ectangle 17"/>
              <p:cNvSpPr/>
              <p:nvPr/>
            </p:nvSpPr>
            <p:spPr>
              <a:xfrm>
                <a:off x="3272368" y="1563167"/>
                <a:ext cx="37338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grpSp>
        <p:nvGrpSpPr>
          <p:cNvPr id="32" name="Group 31"/>
          <p:cNvGrpSpPr/>
          <p:nvPr/>
        </p:nvGrpSpPr>
        <p:grpSpPr>
          <a:xfrm>
            <a:off x="7681686" y="4778282"/>
            <a:ext cx="1757203" cy="430887"/>
            <a:chOff x="4829122" y="6010031"/>
            <a:chExt cx="1757203" cy="430887"/>
          </a:xfrm>
        </p:grpSpPr>
        <p:sp>
          <p:nvSpPr>
            <p:cNvPr id="15" name="TextBox 14"/>
            <p:cNvSpPr txBox="1"/>
            <p:nvPr/>
          </p:nvSpPr>
          <p:spPr>
            <a:xfrm>
              <a:off x="4876800" y="6010031"/>
              <a:ext cx="1709525" cy="430887"/>
            </a:xfrm>
            <a:prstGeom prst="rect">
              <a:avLst/>
            </a:prstGeom>
            <a:noFill/>
          </p:spPr>
          <p:txBody>
            <a:bodyPr wrap="square" rtlCol="0">
              <a:spAutoFit/>
            </a:bodyPr>
            <a:lstStyle/>
            <a:p>
              <a:r>
                <a:rPr lang="en-US" sz="1100" dirty="0"/>
                <a:t>ART only           </a:t>
              </a:r>
            </a:p>
            <a:p>
              <a:r>
                <a:rPr lang="en-US" sz="1100" dirty="0"/>
                <a:t>ART + LRA + Vaccine</a:t>
              </a:r>
            </a:p>
          </p:txBody>
        </p:sp>
        <p:grpSp>
          <p:nvGrpSpPr>
            <p:cNvPr id="19" name="Group 18"/>
            <p:cNvGrpSpPr/>
            <p:nvPr/>
          </p:nvGrpSpPr>
          <p:grpSpPr>
            <a:xfrm>
              <a:off x="4829122" y="6090511"/>
              <a:ext cx="79590" cy="265093"/>
              <a:chOff x="3704449" y="6044408"/>
              <a:chExt cx="135164" cy="381656"/>
            </a:xfrm>
          </p:grpSpPr>
          <p:sp>
            <p:nvSpPr>
              <p:cNvPr id="20" name="Oval 19"/>
              <p:cNvSpPr/>
              <p:nvPr/>
            </p:nvSpPr>
            <p:spPr>
              <a:xfrm>
                <a:off x="3708401" y="6044408"/>
                <a:ext cx="131212" cy="1176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1" name="Oval 20"/>
              <p:cNvSpPr/>
              <p:nvPr/>
            </p:nvSpPr>
            <p:spPr>
              <a:xfrm>
                <a:off x="3704449" y="6308463"/>
                <a:ext cx="131212" cy="117601"/>
              </a:xfrm>
              <a:prstGeom prst="ellipse">
                <a:avLst/>
              </a:prstGeom>
              <a:solidFill>
                <a:srgbClr val="3585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sp>
        <p:nvSpPr>
          <p:cNvPr id="22" name="TextBox 21"/>
          <p:cNvSpPr txBox="1"/>
          <p:nvPr/>
        </p:nvSpPr>
        <p:spPr>
          <a:xfrm rot="16200000">
            <a:off x="5590869" y="3203828"/>
            <a:ext cx="1988182" cy="276999"/>
          </a:xfrm>
          <a:prstGeom prst="rect">
            <a:avLst/>
          </a:prstGeom>
          <a:noFill/>
        </p:spPr>
        <p:txBody>
          <a:bodyPr wrap="square" rtlCol="0">
            <a:spAutoFit/>
          </a:bodyPr>
          <a:lstStyle/>
          <a:p>
            <a:r>
              <a:rPr lang="en-US" sz="1200" dirty="0"/>
              <a:t>Viral outgrowth assay</a:t>
            </a:r>
          </a:p>
        </p:txBody>
      </p:sp>
      <p:sp>
        <p:nvSpPr>
          <p:cNvPr id="24" name="TextBox 23"/>
          <p:cNvSpPr txBox="1"/>
          <p:nvPr/>
        </p:nvSpPr>
        <p:spPr>
          <a:xfrm>
            <a:off x="3602381" y="2794119"/>
            <a:ext cx="232303" cy="276999"/>
          </a:xfrm>
          <a:prstGeom prst="rect">
            <a:avLst/>
          </a:prstGeom>
          <a:noFill/>
        </p:spPr>
        <p:txBody>
          <a:bodyPr wrap="square" rtlCol="0">
            <a:spAutoFit/>
          </a:bodyPr>
          <a:lstStyle/>
          <a:p>
            <a:r>
              <a:rPr lang="en-US" sz="1200" dirty="0"/>
              <a:t>+</a:t>
            </a:r>
          </a:p>
        </p:txBody>
      </p:sp>
      <p:sp>
        <p:nvSpPr>
          <p:cNvPr id="25" name="TextBox 24"/>
          <p:cNvSpPr txBox="1"/>
          <p:nvPr/>
        </p:nvSpPr>
        <p:spPr>
          <a:xfrm>
            <a:off x="7391401" y="1523583"/>
            <a:ext cx="2874824" cy="338554"/>
          </a:xfrm>
          <a:prstGeom prst="rect">
            <a:avLst/>
          </a:prstGeom>
          <a:noFill/>
          <a:ln>
            <a:solidFill>
              <a:schemeClr val="tx1"/>
            </a:solidFill>
          </a:ln>
        </p:spPr>
        <p:txBody>
          <a:bodyPr wrap="square" rtlCol="0">
            <a:spAutoFit/>
          </a:bodyPr>
          <a:lstStyle/>
          <a:p>
            <a:r>
              <a:rPr lang="en-US" sz="1600" dirty="0" err="1"/>
              <a:t>Vorinostat</a:t>
            </a:r>
            <a:r>
              <a:rPr lang="en-US" sz="1600" dirty="0"/>
              <a:t> + ChAd63/MVA</a:t>
            </a:r>
          </a:p>
        </p:txBody>
      </p:sp>
      <p:grpSp>
        <p:nvGrpSpPr>
          <p:cNvPr id="31" name="Group 30"/>
          <p:cNvGrpSpPr/>
          <p:nvPr/>
        </p:nvGrpSpPr>
        <p:grpSpPr>
          <a:xfrm>
            <a:off x="2514461" y="1860358"/>
            <a:ext cx="3138347" cy="2971800"/>
            <a:chOff x="1066801" y="1524001"/>
            <a:chExt cx="2331569" cy="2438400"/>
          </a:xfrm>
        </p:grpSpPr>
        <p:pic>
          <p:nvPicPr>
            <p:cNvPr id="3" name="Picture 2" descr="F2.large.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66801" y="1524001"/>
              <a:ext cx="2226997" cy="2438400"/>
            </a:xfrm>
            <a:prstGeom prst="rect">
              <a:avLst/>
            </a:prstGeom>
          </p:spPr>
        </p:pic>
        <p:sp>
          <p:nvSpPr>
            <p:cNvPr id="30" name="TextBox 29"/>
            <p:cNvSpPr txBox="1"/>
            <p:nvPr/>
          </p:nvSpPr>
          <p:spPr>
            <a:xfrm>
              <a:off x="3188530" y="3551614"/>
              <a:ext cx="209840" cy="224177"/>
            </a:xfrm>
            <a:prstGeom prst="rect">
              <a:avLst/>
            </a:prstGeom>
            <a:noFill/>
          </p:spPr>
          <p:txBody>
            <a:bodyPr wrap="none" rtlCol="0">
              <a:spAutoFit/>
            </a:bodyPr>
            <a:lstStyle/>
            <a:p>
              <a:pPr>
                <a:lnSpc>
                  <a:spcPct val="120000"/>
                </a:lnSpc>
              </a:pPr>
              <a:r>
                <a:rPr lang="en-US" sz="1050" b="1" dirty="0">
                  <a:solidFill>
                    <a:srgbClr val="525252"/>
                  </a:solidFill>
                  <a:latin typeface="Arial Black"/>
                  <a:cs typeface="Arial Black"/>
                </a:rPr>
                <a:t>T</a:t>
              </a:r>
            </a:p>
          </p:txBody>
        </p:sp>
      </p:grpSp>
      <p:pic>
        <p:nvPicPr>
          <p:cNvPr id="29" name="Picture 28" descr="F2.large.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295282" y="4762298"/>
            <a:ext cx="1763963" cy="492627"/>
          </a:xfrm>
          <a:prstGeom prst="rect">
            <a:avLst/>
          </a:prstGeom>
        </p:spPr>
      </p:pic>
      <p:sp>
        <p:nvSpPr>
          <p:cNvPr id="28" name="TextBox 27">
            <a:extLst>
              <a:ext uri="{FF2B5EF4-FFF2-40B4-BE49-F238E27FC236}">
                <a16:creationId xmlns:a16="http://schemas.microsoft.com/office/drawing/2014/main" id="{711CEA7A-9AA9-7140-BF6A-7AA13E443564}"/>
              </a:ext>
            </a:extLst>
          </p:cNvPr>
          <p:cNvSpPr txBox="1"/>
          <p:nvPr/>
        </p:nvSpPr>
        <p:spPr>
          <a:xfrm>
            <a:off x="1825009" y="5401417"/>
            <a:ext cx="8900001" cy="461665"/>
          </a:xfrm>
          <a:prstGeom prst="rect">
            <a:avLst/>
          </a:prstGeom>
          <a:noFill/>
        </p:spPr>
        <p:txBody>
          <a:bodyPr wrap="none" rtlCol="0">
            <a:spAutoFit/>
          </a:bodyPr>
          <a:lstStyle/>
          <a:p>
            <a:r>
              <a:rPr lang="en-US" sz="2400" dirty="0">
                <a:solidFill>
                  <a:prstClr val="black"/>
                </a:solidFill>
              </a:rPr>
              <a:t>~ 100 therapeutic vaccines tested, the vast majority showing no effect</a:t>
            </a:r>
            <a:endParaRPr lang="en-US" sz="2400" dirty="0"/>
          </a:p>
        </p:txBody>
      </p:sp>
      <p:sp>
        <p:nvSpPr>
          <p:cNvPr id="4" name="TextBox 3"/>
          <p:cNvSpPr txBox="1"/>
          <p:nvPr/>
        </p:nvSpPr>
        <p:spPr>
          <a:xfrm>
            <a:off x="3394943" y="1446639"/>
            <a:ext cx="1481858" cy="415498"/>
          </a:xfrm>
          <a:prstGeom prst="rect">
            <a:avLst/>
          </a:prstGeom>
          <a:noFill/>
          <a:ln>
            <a:solidFill>
              <a:schemeClr val="tx1"/>
            </a:solidFill>
          </a:ln>
        </p:spPr>
        <p:txBody>
          <a:bodyPr wrap="none" rtlCol="0">
            <a:spAutoFit/>
          </a:bodyPr>
          <a:lstStyle/>
          <a:p>
            <a:pPr>
              <a:lnSpc>
                <a:spcPct val="120000"/>
              </a:lnSpc>
            </a:pPr>
            <a:r>
              <a:rPr lang="en-US" dirty="0" err="1"/>
              <a:t>pDNA</a:t>
            </a:r>
            <a:r>
              <a:rPr lang="en-US" dirty="0"/>
              <a:t> vaccine</a:t>
            </a:r>
          </a:p>
        </p:txBody>
      </p:sp>
    </p:spTree>
    <p:extLst>
      <p:ext uri="{BB962C8B-B14F-4D97-AF65-F5344CB8AC3E}">
        <p14:creationId xmlns:p14="http://schemas.microsoft.com/office/powerpoint/2010/main" val="32602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2694214" y="3768858"/>
            <a:ext cx="6556005" cy="901116"/>
          </a:xfrm>
          <a:prstGeom prst="line">
            <a:avLst/>
          </a:prstGeom>
          <a:ln w="57150" cmpd="sng">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0" name="Isosceles Triangle 9"/>
          <p:cNvSpPr/>
          <p:nvPr/>
        </p:nvSpPr>
        <p:spPr>
          <a:xfrm>
            <a:off x="5401353" y="4194884"/>
            <a:ext cx="1081410" cy="1109008"/>
          </a:xfrm>
          <a:prstGeom prst="triangle">
            <a:avLst/>
          </a:prstGeom>
          <a:solidFill>
            <a:schemeClr val="tx1">
              <a:lumMod val="75000"/>
              <a:lumOff val="2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7897858" y="2043593"/>
            <a:ext cx="1623372" cy="1623371"/>
            <a:chOff x="6880045" y="1717018"/>
            <a:chExt cx="1623372" cy="1623371"/>
          </a:xfrm>
          <a:solidFill>
            <a:schemeClr val="accent6"/>
          </a:solidFill>
        </p:grpSpPr>
        <p:sp>
          <p:nvSpPr>
            <p:cNvPr id="21" name="Oval 20"/>
            <p:cNvSpPr/>
            <p:nvPr/>
          </p:nvSpPr>
          <p:spPr>
            <a:xfrm>
              <a:off x="6880045" y="1717018"/>
              <a:ext cx="1623371" cy="1623371"/>
            </a:xfrm>
            <a:prstGeom prst="ellipse">
              <a:avLst/>
            </a:prstGeom>
            <a:grpFill/>
            <a:ln>
              <a:solidFill>
                <a:srgbClr val="7538A6"/>
              </a:solidFill>
            </a:ln>
          </p:spPr>
          <p:style>
            <a:lnRef idx="1">
              <a:schemeClr val="accent1"/>
            </a:lnRef>
            <a:fillRef idx="3">
              <a:schemeClr val="accent1"/>
            </a:fillRef>
            <a:effectRef idx="2">
              <a:schemeClr val="accent1"/>
            </a:effectRef>
            <a:fontRef idx="minor">
              <a:schemeClr val="lt1"/>
            </a:fontRef>
          </p:style>
        </p:sp>
        <p:sp>
          <p:nvSpPr>
            <p:cNvPr id="22" name="TextBox 21"/>
            <p:cNvSpPr txBox="1"/>
            <p:nvPr/>
          </p:nvSpPr>
          <p:spPr>
            <a:xfrm>
              <a:off x="6882285" y="2271657"/>
              <a:ext cx="1621132" cy="523220"/>
            </a:xfrm>
            <a:prstGeom prst="rect">
              <a:avLst/>
            </a:prstGeom>
            <a:noFill/>
            <a:ln>
              <a:noFill/>
            </a:ln>
          </p:spPr>
          <p:txBody>
            <a:bodyPr wrap="none" rtlCol="0">
              <a:spAutoFit/>
            </a:bodyPr>
            <a:lstStyle/>
            <a:p>
              <a:r>
                <a:rPr lang="en-US" sz="2800" dirty="0">
                  <a:solidFill>
                    <a:schemeClr val="bg1"/>
                  </a:solidFill>
                </a:rPr>
                <a:t>immunity</a:t>
              </a:r>
            </a:p>
          </p:txBody>
        </p:sp>
      </p:grpSp>
      <p:grpSp>
        <p:nvGrpSpPr>
          <p:cNvPr id="5" name="Group 4"/>
          <p:cNvGrpSpPr/>
          <p:nvPr/>
        </p:nvGrpSpPr>
        <p:grpSpPr>
          <a:xfrm>
            <a:off x="2218011" y="2843003"/>
            <a:ext cx="1636072" cy="1623371"/>
            <a:chOff x="1200198" y="2516428"/>
            <a:chExt cx="1636072" cy="1623371"/>
          </a:xfrm>
        </p:grpSpPr>
        <p:sp>
          <p:nvSpPr>
            <p:cNvPr id="29" name="Oval 28"/>
            <p:cNvSpPr/>
            <p:nvPr/>
          </p:nvSpPr>
          <p:spPr>
            <a:xfrm>
              <a:off x="1200198" y="2516428"/>
              <a:ext cx="1623371" cy="1623371"/>
            </a:xfrm>
            <a:prstGeom prst="ellips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sp>
        <p:sp>
          <p:nvSpPr>
            <p:cNvPr id="30" name="TextBox 29"/>
            <p:cNvSpPr txBox="1"/>
            <p:nvPr/>
          </p:nvSpPr>
          <p:spPr>
            <a:xfrm>
              <a:off x="1215138" y="2863335"/>
              <a:ext cx="1621132" cy="954107"/>
            </a:xfrm>
            <a:prstGeom prst="rect">
              <a:avLst/>
            </a:prstGeom>
            <a:noFill/>
            <a:ln>
              <a:noFill/>
            </a:ln>
          </p:spPr>
          <p:txBody>
            <a:bodyPr wrap="square" rtlCol="0">
              <a:spAutoFit/>
            </a:bodyPr>
            <a:lstStyle/>
            <a:p>
              <a:pPr algn="ctr"/>
              <a:r>
                <a:rPr lang="en-US" sz="2800" dirty="0">
                  <a:solidFill>
                    <a:schemeClr val="bg1"/>
                  </a:solidFill>
                </a:rPr>
                <a:t>latent</a:t>
              </a:r>
            </a:p>
            <a:p>
              <a:pPr algn="ctr"/>
              <a:r>
                <a:rPr lang="en-US" sz="2800" dirty="0">
                  <a:solidFill>
                    <a:schemeClr val="bg1"/>
                  </a:solidFill>
                </a:rPr>
                <a:t>virus</a:t>
              </a:r>
            </a:p>
          </p:txBody>
        </p:sp>
      </p:grpSp>
      <p:sp>
        <p:nvSpPr>
          <p:cNvPr id="15" name="TextBox 14"/>
          <p:cNvSpPr txBox="1"/>
          <p:nvPr/>
        </p:nvSpPr>
        <p:spPr>
          <a:xfrm>
            <a:off x="2154213" y="2427943"/>
            <a:ext cx="1719341" cy="369332"/>
          </a:xfrm>
          <a:prstGeom prst="rect">
            <a:avLst/>
          </a:prstGeom>
          <a:noFill/>
        </p:spPr>
        <p:txBody>
          <a:bodyPr wrap="none" rtlCol="0">
            <a:spAutoFit/>
          </a:bodyPr>
          <a:lstStyle/>
          <a:p>
            <a:r>
              <a:rPr lang="en-US" b="1" dirty="0"/>
              <a:t>Not low enough</a:t>
            </a:r>
          </a:p>
        </p:txBody>
      </p:sp>
      <p:sp>
        <p:nvSpPr>
          <p:cNvPr id="23" name="TextBox 22"/>
          <p:cNvSpPr txBox="1"/>
          <p:nvPr/>
        </p:nvSpPr>
        <p:spPr>
          <a:xfrm>
            <a:off x="7668439" y="1674260"/>
            <a:ext cx="1968231" cy="369332"/>
          </a:xfrm>
          <a:prstGeom prst="rect">
            <a:avLst/>
          </a:prstGeom>
          <a:noFill/>
        </p:spPr>
        <p:txBody>
          <a:bodyPr wrap="none" rtlCol="0">
            <a:spAutoFit/>
          </a:bodyPr>
          <a:lstStyle/>
          <a:p>
            <a:r>
              <a:rPr lang="en-US" b="1" dirty="0"/>
              <a:t>Not strong enough</a:t>
            </a:r>
          </a:p>
        </p:txBody>
      </p:sp>
      <p:sp>
        <p:nvSpPr>
          <p:cNvPr id="24" name="TextBox 23"/>
          <p:cNvSpPr txBox="1"/>
          <p:nvPr/>
        </p:nvSpPr>
        <p:spPr>
          <a:xfrm>
            <a:off x="7320509" y="4869010"/>
            <a:ext cx="2834237" cy="646331"/>
          </a:xfrm>
          <a:prstGeom prst="rect">
            <a:avLst/>
          </a:prstGeom>
          <a:noFill/>
          <a:ln>
            <a:solidFill>
              <a:schemeClr val="tx1"/>
            </a:solidFill>
          </a:ln>
        </p:spPr>
        <p:txBody>
          <a:bodyPr wrap="none" rtlCol="0">
            <a:spAutoFit/>
          </a:bodyPr>
          <a:lstStyle/>
          <a:p>
            <a:pPr algn="ctr"/>
            <a:r>
              <a:rPr lang="en-US" dirty="0"/>
              <a:t>Rapid HIV-specific CD8 T cell</a:t>
            </a:r>
          </a:p>
          <a:p>
            <a:pPr algn="ctr"/>
            <a:r>
              <a:rPr lang="en-US" dirty="0"/>
              <a:t> response needed </a:t>
            </a:r>
          </a:p>
        </p:txBody>
      </p:sp>
      <p:sp>
        <p:nvSpPr>
          <p:cNvPr id="3" name="TextBox 2"/>
          <p:cNvSpPr txBox="1"/>
          <p:nvPr/>
        </p:nvSpPr>
        <p:spPr>
          <a:xfrm>
            <a:off x="8234756" y="5602302"/>
            <a:ext cx="3923318" cy="461665"/>
          </a:xfrm>
          <a:prstGeom prst="rect">
            <a:avLst/>
          </a:prstGeom>
          <a:noFill/>
        </p:spPr>
        <p:txBody>
          <a:bodyPr wrap="none" rtlCol="0">
            <a:spAutoFit/>
          </a:bodyPr>
          <a:lstStyle/>
          <a:p>
            <a:pPr algn="r"/>
            <a:r>
              <a:rPr lang="en-US" sz="1200" i="1" dirty="0"/>
              <a:t>Hill, PNAS 2014 and </a:t>
            </a:r>
            <a:r>
              <a:rPr lang="en-US" sz="1200" i="1" dirty="0" err="1"/>
              <a:t>Plos</a:t>
            </a:r>
            <a:r>
              <a:rPr lang="en-US" sz="1200" i="1" dirty="0"/>
              <a:t> Pathogens 2016; </a:t>
            </a:r>
            <a:r>
              <a:rPr lang="en-US" sz="1200" i="1" dirty="0" err="1"/>
              <a:t>Henrich</a:t>
            </a:r>
            <a:r>
              <a:rPr lang="en-US" sz="1200" i="1" dirty="0"/>
              <a:t>, 2017 IAS</a:t>
            </a:r>
          </a:p>
          <a:p>
            <a:pPr algn="r"/>
            <a:r>
              <a:rPr lang="en-US" sz="1200" i="1" dirty="0" err="1"/>
              <a:t>Migueles</a:t>
            </a:r>
            <a:r>
              <a:rPr lang="en-US" sz="1200" i="1" dirty="0"/>
              <a:t>, Nature </a:t>
            </a:r>
            <a:r>
              <a:rPr lang="en-US" sz="1200" i="1" dirty="0" err="1"/>
              <a:t>Immunol</a:t>
            </a:r>
            <a:r>
              <a:rPr lang="en-US" sz="1200" i="1" dirty="0"/>
              <a:t> 2002; Walker-</a:t>
            </a:r>
            <a:r>
              <a:rPr lang="en-US" sz="1200" i="1" dirty="0" err="1"/>
              <a:t>Sperling</a:t>
            </a:r>
            <a:r>
              <a:rPr lang="en-US" sz="1200" i="1" dirty="0"/>
              <a:t>, JV 2015</a:t>
            </a:r>
          </a:p>
        </p:txBody>
      </p:sp>
      <p:cxnSp>
        <p:nvCxnSpPr>
          <p:cNvPr id="19" name="Straight Connector 18"/>
          <p:cNvCxnSpPr/>
          <p:nvPr/>
        </p:nvCxnSpPr>
        <p:spPr>
          <a:xfrm>
            <a:off x="2694213" y="3768858"/>
            <a:ext cx="6660790" cy="901116"/>
          </a:xfrm>
          <a:prstGeom prst="line">
            <a:avLst/>
          </a:prstGeom>
          <a:ln w="57150" cmpd="sng">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166496" y="1621974"/>
            <a:ext cx="1689472" cy="415498"/>
          </a:xfrm>
          <a:prstGeom prst="rect">
            <a:avLst/>
          </a:prstGeom>
          <a:noFill/>
        </p:spPr>
        <p:txBody>
          <a:bodyPr wrap="none" rtlCol="0">
            <a:spAutoFit/>
          </a:bodyPr>
          <a:lstStyle/>
          <a:p>
            <a:pPr>
              <a:lnSpc>
                <a:spcPct val="120000"/>
              </a:lnSpc>
            </a:pPr>
            <a:r>
              <a:rPr lang="en-US" b="1" dirty="0"/>
              <a:t>Lower reservoir</a:t>
            </a:r>
          </a:p>
        </p:txBody>
      </p:sp>
      <p:sp>
        <p:nvSpPr>
          <p:cNvPr id="18" name="TextBox 17"/>
          <p:cNvSpPr txBox="1"/>
          <p:nvPr/>
        </p:nvSpPr>
        <p:spPr>
          <a:xfrm>
            <a:off x="7668439" y="2349476"/>
            <a:ext cx="1992853" cy="415498"/>
          </a:xfrm>
          <a:prstGeom prst="rect">
            <a:avLst/>
          </a:prstGeom>
          <a:noFill/>
        </p:spPr>
        <p:txBody>
          <a:bodyPr wrap="none" rtlCol="0">
            <a:spAutoFit/>
          </a:bodyPr>
          <a:lstStyle/>
          <a:p>
            <a:pPr>
              <a:lnSpc>
                <a:spcPct val="120000"/>
              </a:lnSpc>
            </a:pPr>
            <a:r>
              <a:rPr lang="en-US" b="1" dirty="0"/>
              <a:t>Stronger immunity</a:t>
            </a:r>
          </a:p>
        </p:txBody>
      </p:sp>
      <p:sp>
        <p:nvSpPr>
          <p:cNvPr id="20" name="TextBox 19"/>
          <p:cNvSpPr txBox="1"/>
          <p:nvPr/>
        </p:nvSpPr>
        <p:spPr>
          <a:xfrm>
            <a:off x="1466222" y="4914737"/>
            <a:ext cx="3124194" cy="646331"/>
          </a:xfrm>
          <a:prstGeom prst="rect">
            <a:avLst/>
          </a:prstGeom>
          <a:noFill/>
          <a:ln>
            <a:solidFill>
              <a:schemeClr val="tx1"/>
            </a:solidFill>
          </a:ln>
        </p:spPr>
        <p:txBody>
          <a:bodyPr wrap="square" rtlCol="0">
            <a:spAutoFit/>
          </a:bodyPr>
          <a:lstStyle/>
          <a:p>
            <a:pPr algn="ctr"/>
            <a:r>
              <a:rPr lang="en-US" dirty="0"/>
              <a:t>HIV reservoir 10 -100 times lower than in </a:t>
            </a:r>
            <a:r>
              <a:rPr lang="en-US" dirty="0" err="1"/>
              <a:t>Fiebig</a:t>
            </a:r>
            <a:r>
              <a:rPr lang="en-US" dirty="0"/>
              <a:t> I needed </a:t>
            </a:r>
          </a:p>
        </p:txBody>
      </p:sp>
      <p:sp>
        <p:nvSpPr>
          <p:cNvPr id="25" name="Title 1">
            <a:extLst>
              <a:ext uri="{FF2B5EF4-FFF2-40B4-BE49-F238E27FC236}">
                <a16:creationId xmlns:a16="http://schemas.microsoft.com/office/drawing/2014/main" id="{9110C53E-645E-2548-8F12-AEFFCD3AFFE9}"/>
              </a:ext>
            </a:extLst>
          </p:cNvPr>
          <p:cNvSpPr txBox="1">
            <a:spLocks/>
          </p:cNvSpPr>
          <p:nvPr/>
        </p:nvSpPr>
        <p:spPr>
          <a:xfrm>
            <a:off x="750480" y="274639"/>
            <a:ext cx="1069104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dirty="0"/>
              <a:t>Where to we go from there?</a:t>
            </a:r>
          </a:p>
        </p:txBody>
      </p:sp>
      <p:sp>
        <p:nvSpPr>
          <p:cNvPr id="12" name="TextBox 11">
            <a:extLst>
              <a:ext uri="{FF2B5EF4-FFF2-40B4-BE49-F238E27FC236}">
                <a16:creationId xmlns:a16="http://schemas.microsoft.com/office/drawing/2014/main" id="{40716C40-A066-A34E-81B3-2B67DE043318}"/>
              </a:ext>
            </a:extLst>
          </p:cNvPr>
          <p:cNvSpPr txBox="1"/>
          <p:nvPr/>
        </p:nvSpPr>
        <p:spPr>
          <a:xfrm>
            <a:off x="9750648" y="2898642"/>
            <a:ext cx="2333844" cy="1569660"/>
          </a:xfrm>
          <a:prstGeom prst="rect">
            <a:avLst/>
          </a:prstGeom>
          <a:noFill/>
        </p:spPr>
        <p:txBody>
          <a:bodyPr wrap="none" rtlCol="0">
            <a:spAutoFit/>
          </a:bodyPr>
          <a:lstStyle/>
          <a:p>
            <a:r>
              <a:rPr lang="en-US" sz="2400" dirty="0"/>
              <a:t>Higher numbers?</a:t>
            </a:r>
          </a:p>
          <a:p>
            <a:r>
              <a:rPr lang="en-US" sz="2400" dirty="0"/>
              <a:t>Higher breadth?</a:t>
            </a:r>
          </a:p>
          <a:p>
            <a:r>
              <a:rPr lang="en-US" sz="2400" dirty="0"/>
              <a:t>Higher affinity?</a:t>
            </a:r>
          </a:p>
          <a:p>
            <a:r>
              <a:rPr lang="en-US" sz="2400" dirty="0"/>
              <a:t>Location?</a:t>
            </a:r>
          </a:p>
        </p:txBody>
      </p:sp>
    </p:spTree>
    <p:extLst>
      <p:ext uri="{BB962C8B-B14F-4D97-AF65-F5344CB8AC3E}">
        <p14:creationId xmlns:p14="http://schemas.microsoft.com/office/powerpoint/2010/main" val="81893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1.66667E-6 -3.7037E-7 L 0.0043 -0.11667 " pathEditMode="relative" rAng="0" ptsTypes="AA">
                                      <p:cBhvr>
                                        <p:cTn id="9" dur="2000" fill="hold"/>
                                        <p:tgtEl>
                                          <p:spTgt spid="5"/>
                                        </p:tgtEl>
                                        <p:attrNameLst>
                                          <p:attrName>ppt_x</p:attrName>
                                          <p:attrName>ppt_y</p:attrName>
                                        </p:attrNameLst>
                                      </p:cBhvr>
                                      <p:rCtr x="208" y="-5833"/>
                                    </p:animMotion>
                                  </p:childTnLst>
                                </p:cTn>
                              </p:par>
                              <p:par>
                                <p:cTn id="10" presetID="42" presetClass="path" presetSubtype="0" accel="50000" decel="50000" fill="hold" nodeType="withEffect">
                                  <p:stCondLst>
                                    <p:cond delay="0"/>
                                  </p:stCondLst>
                                  <p:childTnLst>
                                    <p:animMotion origin="layout" path="M -2.91667E-6 -3.7037E-6 L 0.00052 0.11667 " pathEditMode="relative" rAng="0" ptsTypes="AA">
                                      <p:cBhvr>
                                        <p:cTn id="11" dur="2000" fill="hold"/>
                                        <p:tgtEl>
                                          <p:spTgt spid="4"/>
                                        </p:tgtEl>
                                        <p:attrNameLst>
                                          <p:attrName>ppt_x</p:attrName>
                                          <p:attrName>ppt_y</p:attrName>
                                        </p:attrNameLst>
                                      </p:cBhvr>
                                      <p:rCtr x="26" y="5833"/>
                                    </p:animMotion>
                                  </p:childTnLst>
                                </p:cTn>
                              </p:par>
                              <p:par>
                                <p:cTn id="12" presetID="1" presetClass="entr" presetSubtype="0" fill="hold" nodeType="withEffect">
                                  <p:stCondLst>
                                    <p:cond delay="100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xit"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grpId="0" nodeType="withEffect">
                                  <p:stCondLst>
                                    <p:cond delay="200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24" grpId="0" animBg="1"/>
      <p:bldP spid="6" grpId="0"/>
      <p:bldP spid="18" grpId="0"/>
      <p:bldP spid="20"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FC958B-BE77-B84D-A648-3D40D73B587E}"/>
              </a:ext>
            </a:extLst>
          </p:cNvPr>
          <p:cNvPicPr>
            <a:picLocks noChangeAspect="1"/>
          </p:cNvPicPr>
          <p:nvPr/>
        </p:nvPicPr>
        <p:blipFill rotWithShape="1">
          <a:blip r:embed="rId3"/>
          <a:srcRect l="7933" t="26860" r="10022"/>
          <a:stretch/>
        </p:blipFill>
        <p:spPr>
          <a:xfrm>
            <a:off x="3835893" y="845650"/>
            <a:ext cx="4610467" cy="2740032"/>
          </a:xfrm>
          <a:prstGeom prst="rect">
            <a:avLst/>
          </a:prstGeom>
        </p:spPr>
      </p:pic>
      <p:sp>
        <p:nvSpPr>
          <p:cNvPr id="2" name="Title 1"/>
          <p:cNvSpPr>
            <a:spLocks noGrp="1"/>
          </p:cNvSpPr>
          <p:nvPr>
            <p:ph type="title"/>
          </p:nvPr>
        </p:nvSpPr>
        <p:spPr>
          <a:xfrm>
            <a:off x="0" y="0"/>
            <a:ext cx="12192000" cy="831135"/>
          </a:xfrm>
        </p:spPr>
        <p:txBody>
          <a:bodyPr>
            <a:noAutofit/>
          </a:bodyPr>
          <a:lstStyle/>
          <a:p>
            <a:r>
              <a:rPr lang="en-US" dirty="0"/>
              <a:t>Acknowledgements</a:t>
            </a:r>
            <a:endParaRPr lang="en-US" sz="3000" dirty="0"/>
          </a:p>
        </p:txBody>
      </p:sp>
      <p:sp>
        <p:nvSpPr>
          <p:cNvPr id="4" name="Content Placeholder 2">
            <a:extLst>
              <a:ext uri="{FF2B5EF4-FFF2-40B4-BE49-F238E27FC236}">
                <a16:creationId xmlns:a16="http://schemas.microsoft.com/office/drawing/2014/main" id="{B42B9A67-E15E-974B-9DCE-97986D87A43E}"/>
              </a:ext>
            </a:extLst>
          </p:cNvPr>
          <p:cNvSpPr>
            <a:spLocks noGrp="1"/>
          </p:cNvSpPr>
          <p:nvPr>
            <p:ph idx="1"/>
          </p:nvPr>
        </p:nvSpPr>
        <p:spPr>
          <a:xfrm>
            <a:off x="263250" y="1459733"/>
            <a:ext cx="1721983" cy="3057183"/>
          </a:xfrm>
        </p:spPr>
        <p:txBody>
          <a:bodyPr>
            <a:normAutofit lnSpcReduction="10000"/>
          </a:bodyPr>
          <a:lstStyle/>
          <a:p>
            <a:pPr marL="0" indent="0">
              <a:spcBef>
                <a:spcPts val="0"/>
              </a:spcBef>
              <a:spcAft>
                <a:spcPts val="0"/>
              </a:spcAft>
              <a:buNone/>
            </a:pPr>
            <a:r>
              <a:rPr lang="en-US" sz="1200" b="1" noProof="1">
                <a:solidFill>
                  <a:srgbClr val="04305E"/>
                </a:solidFill>
                <a:latin typeface="+mn-lt"/>
              </a:rPr>
              <a:t>U.S. MHRP</a:t>
            </a:r>
          </a:p>
          <a:p>
            <a:pPr marL="0" indent="0">
              <a:spcBef>
                <a:spcPts val="0"/>
              </a:spcBef>
              <a:spcAft>
                <a:spcPts val="0"/>
              </a:spcAft>
              <a:buNone/>
            </a:pPr>
            <a:r>
              <a:rPr lang="en-US" sz="1200" noProof="1">
                <a:solidFill>
                  <a:srgbClr val="04305E"/>
                </a:solidFill>
                <a:latin typeface="+mn-lt"/>
              </a:rPr>
              <a:t>Nelson Michael</a:t>
            </a:r>
          </a:p>
          <a:p>
            <a:pPr marL="0" indent="0">
              <a:spcBef>
                <a:spcPts val="0"/>
              </a:spcBef>
              <a:buNone/>
            </a:pPr>
            <a:r>
              <a:rPr lang="en-US" sz="1200" noProof="1">
                <a:solidFill>
                  <a:srgbClr val="04305E"/>
                </a:solidFill>
              </a:rPr>
              <a:t>Sandhya Vasan</a:t>
            </a:r>
            <a:endParaRPr lang="en-US" sz="1200" noProof="1">
              <a:solidFill>
                <a:srgbClr val="04305E"/>
              </a:solidFill>
              <a:latin typeface="+mn-lt"/>
            </a:endParaRPr>
          </a:p>
          <a:p>
            <a:pPr marL="0" indent="0">
              <a:spcBef>
                <a:spcPts val="0"/>
              </a:spcBef>
              <a:spcAft>
                <a:spcPts val="0"/>
              </a:spcAft>
              <a:buNone/>
            </a:pPr>
            <a:r>
              <a:rPr lang="en-US" sz="1200" noProof="1">
                <a:solidFill>
                  <a:srgbClr val="04305E"/>
                </a:solidFill>
                <a:latin typeface="+mn-lt"/>
              </a:rPr>
              <a:t>Merlin Robb</a:t>
            </a:r>
          </a:p>
          <a:p>
            <a:pPr marL="0" indent="0">
              <a:spcBef>
                <a:spcPts val="0"/>
              </a:spcBef>
              <a:spcAft>
                <a:spcPts val="0"/>
              </a:spcAft>
              <a:buNone/>
            </a:pPr>
            <a:r>
              <a:rPr lang="en-US" sz="1200" noProof="1">
                <a:solidFill>
                  <a:srgbClr val="04305E"/>
                </a:solidFill>
                <a:latin typeface="+mn-lt"/>
              </a:rPr>
              <a:t>Robert Gramzinski</a:t>
            </a:r>
          </a:p>
          <a:p>
            <a:pPr marL="0" indent="0">
              <a:spcBef>
                <a:spcPts val="0"/>
              </a:spcBef>
              <a:spcAft>
                <a:spcPts val="0"/>
              </a:spcAft>
              <a:buNone/>
            </a:pPr>
            <a:r>
              <a:rPr lang="en-US" sz="1200" b="1" noProof="1">
                <a:solidFill>
                  <a:srgbClr val="04305E"/>
                </a:solidFill>
                <a:latin typeface="+mn-lt"/>
              </a:rPr>
              <a:t>Jintanat Ananworanich</a:t>
            </a:r>
          </a:p>
          <a:p>
            <a:pPr marL="0" indent="0">
              <a:spcBef>
                <a:spcPts val="0"/>
              </a:spcBef>
              <a:spcAft>
                <a:spcPts val="0"/>
              </a:spcAft>
              <a:buNone/>
            </a:pPr>
            <a:r>
              <a:rPr lang="en-US" sz="1200" noProof="1">
                <a:solidFill>
                  <a:srgbClr val="04305E"/>
                </a:solidFill>
                <a:latin typeface="+mn-lt"/>
              </a:rPr>
              <a:t>Julie Ake</a:t>
            </a:r>
          </a:p>
          <a:p>
            <a:pPr marL="0" indent="0">
              <a:spcBef>
                <a:spcPts val="0"/>
              </a:spcBef>
              <a:spcAft>
                <a:spcPts val="0"/>
              </a:spcAft>
              <a:buNone/>
            </a:pPr>
            <a:r>
              <a:rPr lang="en-US" sz="1200" noProof="1">
                <a:solidFill>
                  <a:srgbClr val="04305E"/>
                </a:solidFill>
                <a:latin typeface="+mn-lt"/>
              </a:rPr>
              <a:t>Diane Bolton</a:t>
            </a:r>
          </a:p>
          <a:p>
            <a:pPr marL="0" indent="0">
              <a:spcBef>
                <a:spcPts val="0"/>
              </a:spcBef>
              <a:spcAft>
                <a:spcPts val="0"/>
              </a:spcAft>
              <a:buNone/>
            </a:pPr>
            <a:r>
              <a:rPr lang="en-US" sz="1200" noProof="1">
                <a:solidFill>
                  <a:srgbClr val="04305E"/>
                </a:solidFill>
                <a:latin typeface="+mn-lt"/>
              </a:rPr>
              <a:t>Morgane Rolland</a:t>
            </a:r>
          </a:p>
          <a:p>
            <a:pPr marL="0" indent="0">
              <a:spcBef>
                <a:spcPts val="0"/>
              </a:spcBef>
              <a:spcAft>
                <a:spcPts val="0"/>
              </a:spcAft>
              <a:buNone/>
            </a:pPr>
            <a:r>
              <a:rPr lang="en-US" sz="1200" noProof="1">
                <a:solidFill>
                  <a:srgbClr val="04305E"/>
                </a:solidFill>
                <a:latin typeface="+mn-lt"/>
              </a:rPr>
              <a:t>Sodsai Tovanabutra</a:t>
            </a:r>
          </a:p>
          <a:p>
            <a:pPr marL="0" indent="0">
              <a:spcBef>
                <a:spcPts val="0"/>
              </a:spcBef>
              <a:spcAft>
                <a:spcPts val="0"/>
              </a:spcAft>
              <a:buNone/>
            </a:pPr>
            <a:r>
              <a:rPr lang="en-US" sz="1200" noProof="1">
                <a:solidFill>
                  <a:srgbClr val="04305E"/>
                </a:solidFill>
                <a:latin typeface="+mn-lt"/>
              </a:rPr>
              <a:t>Rasmi Thomas</a:t>
            </a:r>
          </a:p>
          <a:p>
            <a:pPr marL="0" indent="0">
              <a:spcBef>
                <a:spcPts val="0"/>
              </a:spcBef>
              <a:spcAft>
                <a:spcPts val="0"/>
              </a:spcAft>
              <a:buNone/>
            </a:pPr>
            <a:r>
              <a:rPr lang="en-US" sz="1200" noProof="1">
                <a:solidFill>
                  <a:srgbClr val="04305E"/>
                </a:solidFill>
                <a:latin typeface="+mn-lt"/>
              </a:rPr>
              <a:t>Mark de Souza</a:t>
            </a:r>
          </a:p>
          <a:p>
            <a:pPr marL="0" indent="0">
              <a:spcBef>
                <a:spcPts val="0"/>
              </a:spcBef>
              <a:spcAft>
                <a:spcPts val="0"/>
              </a:spcAft>
              <a:buNone/>
            </a:pPr>
            <a:r>
              <a:rPr lang="en-US" sz="1200" noProof="1">
                <a:solidFill>
                  <a:srgbClr val="04305E"/>
                </a:solidFill>
                <a:latin typeface="+mn-lt"/>
              </a:rPr>
              <a:t>Linda Jagodzinski</a:t>
            </a:r>
          </a:p>
          <a:p>
            <a:pPr marL="0" indent="0">
              <a:spcBef>
                <a:spcPts val="0"/>
              </a:spcBef>
              <a:spcAft>
                <a:spcPts val="0"/>
              </a:spcAft>
              <a:buNone/>
            </a:pPr>
            <a:r>
              <a:rPr lang="en-US" sz="1200" noProof="1">
                <a:solidFill>
                  <a:srgbClr val="04305E"/>
                </a:solidFill>
                <a:latin typeface="+mn-lt"/>
              </a:rPr>
              <a:t>Shelly Krebs</a:t>
            </a:r>
          </a:p>
          <a:p>
            <a:pPr marL="0" indent="0">
              <a:spcBef>
                <a:spcPts val="0"/>
              </a:spcBef>
              <a:spcAft>
                <a:spcPts val="0"/>
              </a:spcAft>
              <a:buNone/>
            </a:pPr>
            <a:r>
              <a:rPr lang="en-US" sz="1200" noProof="1">
                <a:solidFill>
                  <a:srgbClr val="04305E"/>
                </a:solidFill>
                <a:latin typeface="+mn-lt"/>
              </a:rPr>
              <a:t>Trevor Crowell</a:t>
            </a:r>
          </a:p>
          <a:p>
            <a:pPr marL="0" indent="0">
              <a:spcBef>
                <a:spcPts val="0"/>
              </a:spcBef>
              <a:spcAft>
                <a:spcPts val="0"/>
              </a:spcAft>
              <a:buNone/>
            </a:pPr>
            <a:r>
              <a:rPr lang="en-US" sz="1200" noProof="1">
                <a:solidFill>
                  <a:srgbClr val="04305E"/>
                </a:solidFill>
                <a:latin typeface="+mn-lt"/>
              </a:rPr>
              <a:t>Suteera Pinyakorn</a:t>
            </a:r>
          </a:p>
          <a:p>
            <a:pPr marL="0" indent="0">
              <a:spcBef>
                <a:spcPts val="0"/>
              </a:spcBef>
              <a:spcAft>
                <a:spcPts val="0"/>
              </a:spcAft>
              <a:buNone/>
            </a:pPr>
            <a:r>
              <a:rPr lang="en-US" sz="1200" noProof="1">
                <a:solidFill>
                  <a:srgbClr val="04305E"/>
                </a:solidFill>
                <a:latin typeface="+mn-lt"/>
              </a:rPr>
              <a:t>Flow Core</a:t>
            </a:r>
          </a:p>
          <a:p>
            <a:pPr marL="0" indent="0" defTabSz="457200">
              <a:spcBef>
                <a:spcPts val="0"/>
              </a:spcBef>
              <a:spcAft>
                <a:spcPts val="0"/>
              </a:spcAft>
              <a:buNone/>
              <a:defRPr/>
            </a:pPr>
            <a:endParaRPr lang="en-US" sz="1200" dirty="0">
              <a:solidFill>
                <a:srgbClr val="04305E"/>
              </a:solidFill>
              <a:latin typeface="+mn-lt"/>
            </a:endParaRPr>
          </a:p>
          <a:p>
            <a:pPr marL="0" indent="0">
              <a:spcBef>
                <a:spcPts val="0"/>
              </a:spcBef>
              <a:spcAft>
                <a:spcPts val="0"/>
              </a:spcAft>
              <a:buNone/>
            </a:pPr>
            <a:endParaRPr lang="en-US" sz="1200" dirty="0">
              <a:solidFill>
                <a:schemeClr val="tx2"/>
              </a:solidFill>
              <a:latin typeface="+mn-lt"/>
              <a:ea typeface="ＭＳ Ｐゴシック" charset="0"/>
              <a:cs typeface="ＭＳ Ｐゴシック" charset="0"/>
            </a:endParaRPr>
          </a:p>
          <a:p>
            <a:pPr marL="0" indent="0">
              <a:spcBef>
                <a:spcPts val="0"/>
              </a:spcBef>
              <a:spcAft>
                <a:spcPts val="0"/>
              </a:spcAft>
              <a:buNone/>
            </a:pPr>
            <a:endParaRPr lang="en-US" sz="1200" dirty="0">
              <a:solidFill>
                <a:schemeClr val="tx2"/>
              </a:solidFill>
              <a:latin typeface="+mn-lt"/>
              <a:ea typeface="ＭＳ Ｐゴシック" charset="0"/>
              <a:cs typeface="ＭＳ Ｐゴシック" charset="0"/>
            </a:endParaRPr>
          </a:p>
        </p:txBody>
      </p:sp>
      <p:sp>
        <p:nvSpPr>
          <p:cNvPr id="5" name="TextBox 4">
            <a:extLst>
              <a:ext uri="{FF2B5EF4-FFF2-40B4-BE49-F238E27FC236}">
                <a16:creationId xmlns:a16="http://schemas.microsoft.com/office/drawing/2014/main" id="{278DA9CD-14FD-3148-8D09-3F784B2DA38D}"/>
              </a:ext>
            </a:extLst>
          </p:cNvPr>
          <p:cNvSpPr txBox="1"/>
          <p:nvPr/>
        </p:nvSpPr>
        <p:spPr>
          <a:xfrm>
            <a:off x="1911839" y="3499477"/>
            <a:ext cx="1863436" cy="2542675"/>
          </a:xfrm>
          <a:prstGeom prst="rect">
            <a:avLst/>
          </a:prstGeom>
          <a:noFill/>
        </p:spPr>
        <p:txBody>
          <a:bodyPr wrap="square" rtlCol="0">
            <a:spAutoFit/>
          </a:bodyPr>
          <a:lstStyle/>
          <a:p>
            <a:r>
              <a:rPr lang="en-US" sz="1200" b="1" noProof="1">
                <a:solidFill>
                  <a:srgbClr val="04305E"/>
                </a:solidFill>
                <a:latin typeface="+mn-lt"/>
              </a:rPr>
              <a:t>Thai Red Cross</a:t>
            </a:r>
            <a:endParaRPr lang="en-US" sz="1200" noProof="1">
              <a:solidFill>
                <a:srgbClr val="04305E"/>
              </a:solidFill>
              <a:latin typeface="+mn-lt"/>
            </a:endParaRPr>
          </a:p>
          <a:p>
            <a:r>
              <a:rPr lang="en-US" sz="1200" noProof="1">
                <a:solidFill>
                  <a:srgbClr val="04305E"/>
                </a:solidFill>
                <a:latin typeface="+mn-lt"/>
              </a:rPr>
              <a:t>Praphan Phanuphak</a:t>
            </a:r>
          </a:p>
          <a:p>
            <a:r>
              <a:rPr lang="en-US" sz="1200" noProof="1">
                <a:solidFill>
                  <a:srgbClr val="04305E"/>
                </a:solidFill>
                <a:latin typeface="+mn-lt"/>
              </a:rPr>
              <a:t>Nipat Teeratakulpisarn</a:t>
            </a:r>
          </a:p>
          <a:p>
            <a:r>
              <a:rPr lang="en-US" sz="1200" noProof="1">
                <a:solidFill>
                  <a:srgbClr val="04305E"/>
                </a:solidFill>
                <a:latin typeface="+mn-lt"/>
              </a:rPr>
              <a:t>Nittaya Phanuphak</a:t>
            </a:r>
          </a:p>
          <a:p>
            <a:r>
              <a:rPr lang="en-US" sz="1200" noProof="1">
                <a:solidFill>
                  <a:srgbClr val="04305E"/>
                </a:solidFill>
                <a:latin typeface="+mn-lt"/>
              </a:rPr>
              <a:t>Eugene Kroon</a:t>
            </a:r>
          </a:p>
          <a:p>
            <a:r>
              <a:rPr lang="en-US" sz="1200" noProof="1">
                <a:solidFill>
                  <a:srgbClr val="04305E"/>
                </a:solidFill>
                <a:latin typeface="+mn-lt"/>
              </a:rPr>
              <a:t>Donn Colby</a:t>
            </a:r>
          </a:p>
          <a:p>
            <a:r>
              <a:rPr lang="en-US" sz="1200" noProof="1">
                <a:solidFill>
                  <a:srgbClr val="04305E"/>
                </a:solidFill>
                <a:latin typeface="+mn-lt"/>
              </a:rPr>
              <a:t>Nitiya Chomchey</a:t>
            </a:r>
          </a:p>
          <a:p>
            <a:r>
              <a:rPr lang="en-US" sz="1200" noProof="1">
                <a:solidFill>
                  <a:srgbClr val="04305E"/>
                </a:solidFill>
                <a:latin typeface="+mn-lt"/>
              </a:rPr>
              <a:t>Carlo Sacdalan</a:t>
            </a:r>
          </a:p>
          <a:p>
            <a:r>
              <a:rPr lang="en-US" sz="1200" noProof="1">
                <a:solidFill>
                  <a:srgbClr val="04305E"/>
                </a:solidFill>
                <a:latin typeface="+mn-lt"/>
              </a:rPr>
              <a:t>James Fletcher</a:t>
            </a:r>
          </a:p>
          <a:p>
            <a:r>
              <a:rPr lang="en-US" sz="1200" noProof="1">
                <a:solidFill>
                  <a:srgbClr val="04305E"/>
                </a:solidFill>
                <a:latin typeface="+mn-lt"/>
              </a:rPr>
              <a:t>Pornpen Tantivitayakul</a:t>
            </a:r>
          </a:p>
          <a:p>
            <a:r>
              <a:rPr lang="en-US" sz="1200" noProof="1">
                <a:solidFill>
                  <a:srgbClr val="04305E"/>
                </a:solidFill>
                <a:latin typeface="+mn-lt"/>
              </a:rPr>
              <a:t>Phillip Chan</a:t>
            </a:r>
          </a:p>
          <a:p>
            <a:r>
              <a:rPr lang="en-US" sz="1200" noProof="1">
                <a:solidFill>
                  <a:srgbClr val="04305E"/>
                </a:solidFill>
                <a:latin typeface="+mn-lt"/>
              </a:rPr>
              <a:t>Jintana Intasan</a:t>
            </a:r>
          </a:p>
          <a:p>
            <a:r>
              <a:rPr lang="en-US" sz="1200" noProof="1">
                <a:solidFill>
                  <a:srgbClr val="04305E"/>
                </a:solidFill>
                <a:latin typeface="+mn-lt"/>
              </a:rPr>
              <a:t>Many more</a:t>
            </a:r>
          </a:p>
        </p:txBody>
      </p:sp>
      <p:sp>
        <p:nvSpPr>
          <p:cNvPr id="6" name="Content Placeholder 2">
            <a:extLst>
              <a:ext uri="{FF2B5EF4-FFF2-40B4-BE49-F238E27FC236}">
                <a16:creationId xmlns:a16="http://schemas.microsoft.com/office/drawing/2014/main" id="{2D5CD4B1-5F34-3541-A645-74AA55ECA8B9}"/>
              </a:ext>
            </a:extLst>
          </p:cNvPr>
          <p:cNvSpPr txBox="1">
            <a:spLocks/>
          </p:cNvSpPr>
          <p:nvPr/>
        </p:nvSpPr>
        <p:spPr bwMode="auto">
          <a:xfrm>
            <a:off x="6556488" y="3709519"/>
            <a:ext cx="1587500" cy="1962418"/>
          </a:xfrm>
          <a:prstGeom prst="rect">
            <a:avLst/>
          </a:prstGeom>
          <a:noFill/>
          <a:ln w="9525">
            <a:noFill/>
            <a:miter lim="800000"/>
            <a:headEnd/>
            <a:tailEnd/>
          </a:ln>
        </p:spPr>
        <p:txBody>
          <a:bodyPr/>
          <a:lstStyle/>
          <a:p>
            <a:r>
              <a:rPr lang="en-US" sz="1200" b="1" noProof="1">
                <a:solidFill>
                  <a:srgbClr val="04305E"/>
                </a:solidFill>
                <a:latin typeface="+mn-lt"/>
              </a:rPr>
              <a:t>AFRIMS</a:t>
            </a:r>
          </a:p>
          <a:p>
            <a:pPr>
              <a:spcBef>
                <a:spcPts val="0"/>
              </a:spcBef>
            </a:pPr>
            <a:r>
              <a:rPr lang="en-US" sz="1200" noProof="1">
                <a:solidFill>
                  <a:srgbClr val="04305E"/>
                </a:solidFill>
                <a:latin typeface="+mn-lt"/>
              </a:rPr>
              <a:t>Robert O’ Connell</a:t>
            </a:r>
          </a:p>
          <a:p>
            <a:pPr>
              <a:spcBef>
                <a:spcPts val="0"/>
              </a:spcBef>
            </a:pPr>
            <a:r>
              <a:rPr lang="en-US" sz="1200" noProof="1">
                <a:solidFill>
                  <a:srgbClr val="04305E"/>
                </a:solidFill>
                <a:latin typeface="+mn-lt"/>
              </a:rPr>
              <a:t>Alexandra Schuetz</a:t>
            </a:r>
          </a:p>
          <a:p>
            <a:pPr>
              <a:spcBef>
                <a:spcPts val="0"/>
              </a:spcBef>
            </a:pPr>
            <a:r>
              <a:rPr lang="en-US" sz="1200" noProof="1">
                <a:solidFill>
                  <a:srgbClr val="04305E"/>
                </a:solidFill>
                <a:latin typeface="+mn-lt"/>
              </a:rPr>
              <a:t>Siriwat Akapirak</a:t>
            </a:r>
          </a:p>
          <a:p>
            <a:pPr>
              <a:spcBef>
                <a:spcPts val="0"/>
              </a:spcBef>
            </a:pPr>
            <a:r>
              <a:rPr lang="en-US" sz="1200" noProof="1">
                <a:solidFill>
                  <a:srgbClr val="04305E"/>
                </a:solidFill>
                <a:latin typeface="+mn-lt"/>
              </a:rPr>
              <a:t>Denise Hsu</a:t>
            </a:r>
          </a:p>
          <a:p>
            <a:pPr>
              <a:spcBef>
                <a:spcPts val="0"/>
              </a:spcBef>
            </a:pPr>
            <a:r>
              <a:rPr lang="en-US" sz="1200" noProof="1">
                <a:solidFill>
                  <a:srgbClr val="04305E"/>
                </a:solidFill>
                <a:latin typeface="+mn-lt"/>
              </a:rPr>
              <a:t>Rapee Trichavaroj</a:t>
            </a:r>
          </a:p>
          <a:p>
            <a:pPr>
              <a:spcBef>
                <a:spcPts val="0"/>
              </a:spcBef>
            </a:pPr>
            <a:r>
              <a:rPr lang="en-US" sz="1200" noProof="1">
                <a:solidFill>
                  <a:srgbClr val="04305E"/>
                </a:solidFill>
                <a:latin typeface="+mn-lt"/>
              </a:rPr>
              <a:t>Bessara Nantapinit</a:t>
            </a:r>
          </a:p>
          <a:p>
            <a:pPr>
              <a:spcBef>
                <a:spcPts val="0"/>
              </a:spcBef>
            </a:pPr>
            <a:r>
              <a:rPr lang="en-US" sz="1200" noProof="1">
                <a:solidFill>
                  <a:srgbClr val="04305E"/>
                </a:solidFill>
                <a:latin typeface="+mn-lt"/>
              </a:rPr>
              <a:t>Pornsuk Visudhiphan</a:t>
            </a:r>
          </a:p>
          <a:p>
            <a:pPr>
              <a:spcBef>
                <a:spcPts val="0"/>
              </a:spcBef>
            </a:pPr>
            <a:r>
              <a:rPr lang="en-US" sz="1200" noProof="1">
                <a:solidFill>
                  <a:srgbClr val="04305E"/>
                </a:solidFill>
                <a:latin typeface="+mn-lt"/>
              </a:rPr>
              <a:t>COG</a:t>
            </a:r>
          </a:p>
          <a:p>
            <a:pPr marL="342900" indent="-342900">
              <a:spcBef>
                <a:spcPts val="0"/>
              </a:spcBef>
              <a:spcAft>
                <a:spcPts val="0"/>
              </a:spcAft>
              <a:defRPr/>
            </a:pPr>
            <a:endParaRPr lang="en-US" sz="1200" dirty="0">
              <a:solidFill>
                <a:schemeClr val="tx2"/>
              </a:solidFill>
              <a:latin typeface="+mn-lt"/>
            </a:endParaRPr>
          </a:p>
        </p:txBody>
      </p:sp>
      <p:sp>
        <p:nvSpPr>
          <p:cNvPr id="7" name="Content Placeholder 2">
            <a:extLst>
              <a:ext uri="{FF2B5EF4-FFF2-40B4-BE49-F238E27FC236}">
                <a16:creationId xmlns:a16="http://schemas.microsoft.com/office/drawing/2014/main" id="{31E41452-7F04-3849-A0CC-18716494B42C}"/>
              </a:ext>
            </a:extLst>
          </p:cNvPr>
          <p:cNvSpPr txBox="1">
            <a:spLocks/>
          </p:cNvSpPr>
          <p:nvPr/>
        </p:nvSpPr>
        <p:spPr bwMode="auto">
          <a:xfrm>
            <a:off x="10440973" y="1877260"/>
            <a:ext cx="1435263" cy="664861"/>
          </a:xfrm>
          <a:prstGeom prst="rect">
            <a:avLst/>
          </a:prstGeom>
          <a:noFill/>
          <a:ln w="9525">
            <a:noFill/>
            <a:miter lim="800000"/>
            <a:headEnd/>
            <a:tailEnd/>
          </a:ln>
        </p:spPr>
        <p:txBody>
          <a:bodyPr/>
          <a:lstStyle/>
          <a:p>
            <a:pPr marL="342900" indent="-342900">
              <a:spcBef>
                <a:spcPts val="0"/>
              </a:spcBef>
              <a:spcAft>
                <a:spcPts val="0"/>
              </a:spcAft>
              <a:defRPr/>
            </a:pPr>
            <a:r>
              <a:rPr lang="en-US" sz="1200" b="1" dirty="0">
                <a:solidFill>
                  <a:srgbClr val="04305E"/>
                </a:solidFill>
                <a:latin typeface="+mn-lt"/>
              </a:rPr>
              <a:t>Drexel</a:t>
            </a:r>
            <a:r>
              <a:rPr lang="en-US" sz="1200" b="1" dirty="0">
                <a:solidFill>
                  <a:schemeClr val="tx2"/>
                </a:solidFill>
                <a:latin typeface="+mn-lt"/>
                <a:cs typeface="Arial"/>
              </a:rPr>
              <a:t> U</a:t>
            </a:r>
          </a:p>
          <a:p>
            <a:pPr marL="342900" indent="-342900">
              <a:spcBef>
                <a:spcPts val="0"/>
              </a:spcBef>
              <a:spcAft>
                <a:spcPts val="0"/>
              </a:spcAft>
              <a:defRPr/>
            </a:pPr>
            <a:r>
              <a:rPr lang="en-US" sz="1200" dirty="0">
                <a:solidFill>
                  <a:srgbClr val="04305E"/>
                </a:solidFill>
                <a:latin typeface="+mn-lt"/>
              </a:rPr>
              <a:t>Elias Haddad</a:t>
            </a:r>
          </a:p>
          <a:p>
            <a:pPr marL="342900" indent="-342900">
              <a:spcBef>
                <a:spcPts val="0"/>
              </a:spcBef>
              <a:spcAft>
                <a:spcPts val="0"/>
              </a:spcAft>
              <a:defRPr/>
            </a:pPr>
            <a:r>
              <a:rPr lang="en-US" sz="1200" dirty="0" err="1">
                <a:solidFill>
                  <a:srgbClr val="04305E"/>
                </a:solidFill>
                <a:latin typeface="+mn-lt"/>
              </a:rPr>
              <a:t>Roshell</a:t>
            </a:r>
            <a:r>
              <a:rPr lang="en-US" sz="1200" dirty="0">
                <a:solidFill>
                  <a:srgbClr val="04305E"/>
                </a:solidFill>
                <a:latin typeface="+mn-lt"/>
              </a:rPr>
              <a:t> Muir</a:t>
            </a:r>
          </a:p>
          <a:p>
            <a:pPr marL="342900" indent="-342900">
              <a:spcBef>
                <a:spcPts val="0"/>
              </a:spcBef>
              <a:spcAft>
                <a:spcPts val="0"/>
              </a:spcAft>
              <a:defRPr/>
            </a:pPr>
            <a:endParaRPr lang="en-US" sz="1200" dirty="0">
              <a:solidFill>
                <a:schemeClr val="tx2"/>
              </a:solidFill>
              <a:latin typeface="+mn-lt"/>
              <a:cs typeface="Arial"/>
            </a:endParaRPr>
          </a:p>
        </p:txBody>
      </p:sp>
      <p:sp>
        <p:nvSpPr>
          <p:cNvPr id="8" name="Content Placeholder 2">
            <a:extLst>
              <a:ext uri="{FF2B5EF4-FFF2-40B4-BE49-F238E27FC236}">
                <a16:creationId xmlns:a16="http://schemas.microsoft.com/office/drawing/2014/main" id="{79DEBCC5-BB24-5046-9918-9EA1EA1DDACA}"/>
              </a:ext>
            </a:extLst>
          </p:cNvPr>
          <p:cNvSpPr txBox="1">
            <a:spLocks/>
          </p:cNvSpPr>
          <p:nvPr/>
        </p:nvSpPr>
        <p:spPr bwMode="auto">
          <a:xfrm>
            <a:off x="10440973" y="866307"/>
            <a:ext cx="1436852" cy="865999"/>
          </a:xfrm>
          <a:prstGeom prst="rect">
            <a:avLst/>
          </a:prstGeom>
          <a:noFill/>
          <a:ln w="9525">
            <a:noFill/>
            <a:miter lim="800000"/>
            <a:headEnd/>
            <a:tailEnd/>
          </a:ln>
        </p:spPr>
        <p:txBody>
          <a:bodyPr/>
          <a:lstStyle/>
          <a:p>
            <a:pPr marL="342900" indent="-342900">
              <a:spcBef>
                <a:spcPts val="0"/>
              </a:spcBef>
              <a:spcAft>
                <a:spcPts val="0"/>
              </a:spcAft>
              <a:defRPr/>
            </a:pPr>
            <a:r>
              <a:rPr lang="en-US" sz="1200" b="1" dirty="0">
                <a:solidFill>
                  <a:srgbClr val="04305E"/>
                </a:solidFill>
                <a:latin typeface="+mn-lt"/>
              </a:rPr>
              <a:t>Montréal U</a:t>
            </a:r>
          </a:p>
          <a:p>
            <a:pPr marL="342900" indent="-342900">
              <a:spcBef>
                <a:spcPts val="0"/>
              </a:spcBef>
              <a:spcAft>
                <a:spcPts val="0"/>
              </a:spcAft>
              <a:defRPr/>
            </a:pPr>
            <a:r>
              <a:rPr lang="en-US" sz="1200" dirty="0">
                <a:solidFill>
                  <a:srgbClr val="04305E"/>
                </a:solidFill>
                <a:latin typeface="+mn-lt"/>
              </a:rPr>
              <a:t>Nicolas </a:t>
            </a:r>
            <a:r>
              <a:rPr lang="en-US" sz="1200" dirty="0" err="1">
                <a:solidFill>
                  <a:srgbClr val="04305E"/>
                </a:solidFill>
                <a:latin typeface="+mn-lt"/>
              </a:rPr>
              <a:t>Chomont</a:t>
            </a:r>
            <a:endParaRPr lang="en-US" sz="1200" dirty="0">
              <a:solidFill>
                <a:srgbClr val="04305E"/>
              </a:solidFill>
              <a:latin typeface="+mn-lt"/>
            </a:endParaRPr>
          </a:p>
          <a:p>
            <a:pPr marL="342900" indent="-342900">
              <a:spcBef>
                <a:spcPts val="0"/>
              </a:spcBef>
              <a:spcAft>
                <a:spcPts val="0"/>
              </a:spcAft>
              <a:defRPr/>
            </a:pPr>
            <a:r>
              <a:rPr lang="en-US" sz="1200" dirty="0">
                <a:solidFill>
                  <a:srgbClr val="04305E"/>
                </a:solidFill>
                <a:latin typeface="+mn-lt"/>
              </a:rPr>
              <a:t>Louise </a:t>
            </a:r>
            <a:r>
              <a:rPr lang="en-US" sz="1200" dirty="0" err="1">
                <a:solidFill>
                  <a:srgbClr val="04305E"/>
                </a:solidFill>
                <a:latin typeface="+mn-lt"/>
              </a:rPr>
              <a:t>Leyre</a:t>
            </a:r>
            <a:endParaRPr lang="en-US" sz="1200" dirty="0">
              <a:solidFill>
                <a:srgbClr val="04305E"/>
              </a:solidFill>
              <a:latin typeface="+mn-lt"/>
            </a:endParaRPr>
          </a:p>
          <a:p>
            <a:pPr marL="342900" indent="-342900">
              <a:spcBef>
                <a:spcPts val="0"/>
              </a:spcBef>
              <a:spcAft>
                <a:spcPts val="0"/>
              </a:spcAft>
              <a:defRPr/>
            </a:pPr>
            <a:r>
              <a:rPr lang="en-US" sz="1200" dirty="0" err="1">
                <a:solidFill>
                  <a:srgbClr val="04305E"/>
                </a:solidFill>
                <a:latin typeface="+mn-lt"/>
              </a:rPr>
              <a:t>Remi</a:t>
            </a:r>
            <a:r>
              <a:rPr lang="en-US" sz="1200" dirty="0">
                <a:solidFill>
                  <a:srgbClr val="04305E"/>
                </a:solidFill>
                <a:latin typeface="+mn-lt"/>
              </a:rPr>
              <a:t> </a:t>
            </a:r>
            <a:r>
              <a:rPr lang="en-US" sz="1200" dirty="0" err="1">
                <a:solidFill>
                  <a:srgbClr val="04305E"/>
                </a:solidFill>
                <a:latin typeface="+mn-lt"/>
              </a:rPr>
              <a:t>Fromentin</a:t>
            </a:r>
            <a:endParaRPr lang="en-US" sz="1200" dirty="0">
              <a:solidFill>
                <a:srgbClr val="04305E"/>
              </a:solidFill>
              <a:latin typeface="+mn-lt"/>
            </a:endParaRPr>
          </a:p>
          <a:p>
            <a:pPr marL="342900" indent="-342900">
              <a:spcBef>
                <a:spcPts val="0"/>
              </a:spcBef>
              <a:spcAft>
                <a:spcPts val="0"/>
              </a:spcAft>
              <a:defRPr/>
            </a:pPr>
            <a:endParaRPr lang="en-US" sz="1200" dirty="0">
              <a:solidFill>
                <a:schemeClr val="tx2"/>
              </a:solidFill>
              <a:latin typeface="+mn-lt"/>
              <a:cs typeface="Arial"/>
            </a:endParaRPr>
          </a:p>
        </p:txBody>
      </p:sp>
      <p:sp>
        <p:nvSpPr>
          <p:cNvPr id="9" name="Rectangle 8">
            <a:extLst>
              <a:ext uri="{FF2B5EF4-FFF2-40B4-BE49-F238E27FC236}">
                <a16:creationId xmlns:a16="http://schemas.microsoft.com/office/drawing/2014/main" id="{AAC700B5-E5CE-9F4C-A023-8C2177194629}"/>
              </a:ext>
            </a:extLst>
          </p:cNvPr>
          <p:cNvSpPr/>
          <p:nvPr/>
        </p:nvSpPr>
        <p:spPr>
          <a:xfrm>
            <a:off x="4693698" y="5611458"/>
            <a:ext cx="6942108" cy="400110"/>
          </a:xfrm>
          <a:prstGeom prst="rect">
            <a:avLst/>
          </a:prstGeom>
          <a:ln>
            <a:solidFill>
              <a:schemeClr val="tx2"/>
            </a:solidFill>
          </a:ln>
        </p:spPr>
        <p:txBody>
          <a:bodyPr wrap="square">
            <a:spAutoFit/>
          </a:bodyPr>
          <a:lstStyle/>
          <a:p>
            <a:r>
              <a:rPr lang="en-US" sz="2000" dirty="0">
                <a:solidFill>
                  <a:srgbClr val="000000"/>
                </a:solidFill>
              </a:rPr>
              <a:t>Funding from U.S. MHRP Program, </a:t>
            </a:r>
            <a:r>
              <a:rPr lang="fr-FR" sz="2000" dirty="0">
                <a:solidFill>
                  <a:srgbClr val="000000"/>
                </a:solidFill>
              </a:rPr>
              <a:t>R01AI108433, R01MH106466</a:t>
            </a:r>
            <a:endParaRPr lang="en-US" sz="2000" dirty="0">
              <a:solidFill>
                <a:srgbClr val="000000"/>
              </a:solidFill>
            </a:endParaRPr>
          </a:p>
        </p:txBody>
      </p:sp>
      <p:sp>
        <p:nvSpPr>
          <p:cNvPr id="10" name="Content Placeholder 2">
            <a:extLst>
              <a:ext uri="{FF2B5EF4-FFF2-40B4-BE49-F238E27FC236}">
                <a16:creationId xmlns:a16="http://schemas.microsoft.com/office/drawing/2014/main" id="{A3679B88-0FA7-9A40-B4FC-9C85F3B0BFD6}"/>
              </a:ext>
            </a:extLst>
          </p:cNvPr>
          <p:cNvSpPr txBox="1">
            <a:spLocks/>
          </p:cNvSpPr>
          <p:nvPr/>
        </p:nvSpPr>
        <p:spPr bwMode="auto">
          <a:xfrm>
            <a:off x="8769771" y="837973"/>
            <a:ext cx="1637514" cy="2539116"/>
          </a:xfrm>
          <a:prstGeom prst="rect">
            <a:avLst/>
          </a:prstGeom>
          <a:noFill/>
          <a:ln w="9525">
            <a:noFill/>
            <a:miter lim="800000"/>
            <a:headEnd/>
            <a:tailEnd/>
          </a:ln>
        </p:spPr>
        <p:txBody>
          <a:bodyPr/>
          <a:lstStyle/>
          <a:p>
            <a:pPr defTabSz="457200">
              <a:spcBef>
                <a:spcPts val="0"/>
              </a:spcBef>
            </a:pPr>
            <a:r>
              <a:rPr lang="en-US" sz="1200" b="1" dirty="0">
                <a:solidFill>
                  <a:srgbClr val="04305E"/>
                </a:solidFill>
                <a:latin typeface="+mn-lt"/>
              </a:rPr>
              <a:t>MHRP Cellular</a:t>
            </a:r>
          </a:p>
          <a:p>
            <a:pPr defTabSz="457200">
              <a:spcBef>
                <a:spcPts val="0"/>
              </a:spcBef>
            </a:pPr>
            <a:r>
              <a:rPr lang="en-US" sz="1200" b="1" dirty="0">
                <a:solidFill>
                  <a:srgbClr val="04305E"/>
                </a:solidFill>
                <a:latin typeface="+mn-lt"/>
              </a:rPr>
              <a:t>Immunology Section</a:t>
            </a:r>
          </a:p>
          <a:p>
            <a:r>
              <a:rPr lang="en-US" sz="1200" b="1" dirty="0">
                <a:solidFill>
                  <a:srgbClr val="04305E"/>
                </a:solidFill>
              </a:rPr>
              <a:t>Hiroshi </a:t>
            </a:r>
            <a:r>
              <a:rPr lang="en-US" sz="1200" b="1" dirty="0" err="1">
                <a:solidFill>
                  <a:srgbClr val="04305E"/>
                </a:solidFill>
              </a:rPr>
              <a:t>Takata</a:t>
            </a:r>
            <a:endParaRPr lang="en-US" sz="1200" b="1" dirty="0">
              <a:solidFill>
                <a:srgbClr val="04305E"/>
              </a:solidFill>
              <a:latin typeface="+mn-lt"/>
            </a:endParaRPr>
          </a:p>
          <a:p>
            <a:pPr defTabSz="457200">
              <a:spcBef>
                <a:spcPts val="0"/>
              </a:spcBef>
            </a:pPr>
            <a:r>
              <a:rPr lang="en-US" sz="1200" dirty="0">
                <a:solidFill>
                  <a:srgbClr val="04305E"/>
                </a:solidFill>
                <a:latin typeface="+mn-lt"/>
              </a:rPr>
              <a:t>Caroline Subra </a:t>
            </a:r>
          </a:p>
          <a:p>
            <a:pPr defTabSz="457200">
              <a:spcBef>
                <a:spcPts val="0"/>
              </a:spcBef>
            </a:pPr>
            <a:r>
              <a:rPr lang="en-US" sz="1200" dirty="0">
                <a:solidFill>
                  <a:srgbClr val="04305E"/>
                </a:solidFill>
                <a:latin typeface="+mn-lt"/>
              </a:rPr>
              <a:t>Julie Mitchell</a:t>
            </a:r>
          </a:p>
          <a:p>
            <a:pPr defTabSz="457200">
              <a:spcBef>
                <a:spcPts val="0"/>
              </a:spcBef>
            </a:pPr>
            <a:r>
              <a:rPr lang="en-US" sz="1200" dirty="0" err="1">
                <a:solidFill>
                  <a:srgbClr val="04305E"/>
                </a:solidFill>
                <a:latin typeface="+mn-lt"/>
              </a:rPr>
              <a:t>Noemia</a:t>
            </a:r>
            <a:r>
              <a:rPr lang="en-US" sz="1200" dirty="0">
                <a:solidFill>
                  <a:srgbClr val="04305E"/>
                </a:solidFill>
                <a:latin typeface="+mn-lt"/>
              </a:rPr>
              <a:t> Lima</a:t>
            </a:r>
          </a:p>
          <a:p>
            <a:pPr defTabSz="457200">
              <a:spcBef>
                <a:spcPts val="0"/>
              </a:spcBef>
            </a:pPr>
            <a:r>
              <a:rPr lang="en-US" sz="1200" dirty="0" err="1">
                <a:solidFill>
                  <a:srgbClr val="04305E"/>
                </a:solidFill>
                <a:latin typeface="+mn-lt"/>
              </a:rPr>
              <a:t>Faria</a:t>
            </a:r>
            <a:r>
              <a:rPr lang="en-US" sz="1200" dirty="0">
                <a:solidFill>
                  <a:srgbClr val="04305E"/>
                </a:solidFill>
                <a:latin typeface="+mn-lt"/>
              </a:rPr>
              <a:t> </a:t>
            </a:r>
            <a:r>
              <a:rPr lang="en-US" sz="1200" dirty="0" err="1">
                <a:solidFill>
                  <a:srgbClr val="04305E"/>
                </a:solidFill>
                <a:latin typeface="+mn-lt"/>
              </a:rPr>
              <a:t>Fatmi</a:t>
            </a:r>
            <a:endParaRPr lang="en-US" sz="1200" dirty="0">
              <a:solidFill>
                <a:srgbClr val="04305E"/>
              </a:solidFill>
              <a:latin typeface="+mn-lt"/>
            </a:endParaRPr>
          </a:p>
          <a:p>
            <a:pPr defTabSz="457200">
              <a:spcBef>
                <a:spcPts val="0"/>
              </a:spcBef>
            </a:pPr>
            <a:r>
              <a:rPr lang="en-US" sz="1200" dirty="0" err="1">
                <a:solidFill>
                  <a:srgbClr val="04305E"/>
                </a:solidFill>
                <a:latin typeface="+mn-lt"/>
              </a:rPr>
              <a:t>Jueyon</a:t>
            </a:r>
            <a:r>
              <a:rPr lang="en-US" sz="1200" dirty="0">
                <a:solidFill>
                  <a:srgbClr val="04305E"/>
                </a:solidFill>
                <a:latin typeface="+mn-lt"/>
              </a:rPr>
              <a:t> </a:t>
            </a:r>
            <a:r>
              <a:rPr lang="en-US" sz="1200" dirty="0" err="1">
                <a:solidFill>
                  <a:srgbClr val="04305E"/>
                </a:solidFill>
                <a:latin typeface="+mn-lt"/>
              </a:rPr>
              <a:t>Kakazu</a:t>
            </a:r>
            <a:endParaRPr lang="en-US" sz="1200" dirty="0">
              <a:solidFill>
                <a:srgbClr val="04305E"/>
              </a:solidFill>
              <a:latin typeface="+mn-lt"/>
            </a:endParaRPr>
          </a:p>
          <a:p>
            <a:pPr defTabSz="457200">
              <a:spcBef>
                <a:spcPts val="0"/>
              </a:spcBef>
            </a:pPr>
            <a:r>
              <a:rPr lang="en-US" sz="1200" dirty="0" err="1">
                <a:solidFill>
                  <a:srgbClr val="04305E"/>
                </a:solidFill>
                <a:latin typeface="+mn-lt"/>
                <a:ea typeface="ＭＳ Ｐゴシック" pitchFamily="-108" charset="-128"/>
                <a:cs typeface="Arial"/>
              </a:rPr>
              <a:t>Shu</a:t>
            </a:r>
            <a:r>
              <a:rPr lang="en-US" sz="1200" dirty="0">
                <a:solidFill>
                  <a:srgbClr val="04305E"/>
                </a:solidFill>
                <a:latin typeface="+mn-lt"/>
                <a:ea typeface="ＭＳ Ｐゴシック" pitchFamily="-108" charset="-128"/>
                <a:cs typeface="Arial"/>
              </a:rPr>
              <a:t>-Wei Wu</a:t>
            </a:r>
            <a:endParaRPr lang="en-US" sz="1200" dirty="0">
              <a:solidFill>
                <a:srgbClr val="000000"/>
              </a:solidFill>
              <a:latin typeface="+mn-lt"/>
              <a:ea typeface="ＭＳ Ｐゴシック" pitchFamily="-108" charset="-128"/>
              <a:cs typeface="Arial"/>
            </a:endParaRPr>
          </a:p>
          <a:p>
            <a:pPr defTabSz="457200">
              <a:spcBef>
                <a:spcPts val="0"/>
              </a:spcBef>
            </a:pPr>
            <a:r>
              <a:rPr lang="en-US" sz="1200" dirty="0" err="1">
                <a:solidFill>
                  <a:srgbClr val="04305E"/>
                </a:solidFill>
                <a:latin typeface="+mn-lt"/>
              </a:rPr>
              <a:t>Kelsi</a:t>
            </a:r>
            <a:r>
              <a:rPr lang="en-US" sz="1200" dirty="0">
                <a:solidFill>
                  <a:srgbClr val="04305E"/>
                </a:solidFill>
                <a:latin typeface="+mn-lt"/>
              </a:rPr>
              <a:t> Jameson</a:t>
            </a:r>
          </a:p>
          <a:p>
            <a:pPr defTabSz="457200">
              <a:spcBef>
                <a:spcPts val="0"/>
              </a:spcBef>
            </a:pPr>
            <a:r>
              <a:rPr lang="en-US" sz="1200" dirty="0">
                <a:solidFill>
                  <a:srgbClr val="04305E"/>
                </a:solidFill>
                <a:latin typeface="+mn-lt"/>
              </a:rPr>
              <a:t>Kenneth </a:t>
            </a:r>
            <a:r>
              <a:rPr lang="en-US" sz="1200" dirty="0" err="1">
                <a:solidFill>
                  <a:srgbClr val="04305E"/>
                </a:solidFill>
                <a:latin typeface="+mn-lt"/>
              </a:rPr>
              <a:t>Dietze</a:t>
            </a:r>
            <a:endParaRPr lang="en-US" sz="1200" dirty="0">
              <a:solidFill>
                <a:srgbClr val="04305E"/>
              </a:solidFill>
              <a:latin typeface="+mn-lt"/>
            </a:endParaRPr>
          </a:p>
          <a:p>
            <a:pPr defTabSz="457200">
              <a:spcBef>
                <a:spcPts val="0"/>
              </a:spcBef>
            </a:pPr>
            <a:r>
              <a:rPr lang="en-US" sz="1200" dirty="0">
                <a:solidFill>
                  <a:srgbClr val="04305E"/>
                </a:solidFill>
                <a:latin typeface="+mn-lt"/>
              </a:rPr>
              <a:t>Alexander </a:t>
            </a:r>
            <a:r>
              <a:rPr lang="en-US" sz="1200" dirty="0" err="1">
                <a:solidFill>
                  <a:srgbClr val="04305E"/>
                </a:solidFill>
                <a:latin typeface="+mn-lt"/>
              </a:rPr>
              <a:t>Haregot</a:t>
            </a:r>
            <a:endParaRPr lang="en-US" sz="1200" dirty="0">
              <a:solidFill>
                <a:srgbClr val="04305E"/>
              </a:solidFill>
              <a:latin typeface="+mn-lt"/>
            </a:endParaRPr>
          </a:p>
          <a:p>
            <a:pPr defTabSz="457200">
              <a:spcBef>
                <a:spcPts val="0"/>
              </a:spcBef>
            </a:pPr>
            <a:r>
              <a:rPr lang="en-US" sz="1200" dirty="0" err="1">
                <a:solidFill>
                  <a:srgbClr val="04305E"/>
                </a:solidFill>
                <a:latin typeface="+mn-lt"/>
              </a:rPr>
              <a:t>Nikiah</a:t>
            </a:r>
            <a:r>
              <a:rPr lang="en-US" sz="1200" dirty="0">
                <a:solidFill>
                  <a:srgbClr val="04305E"/>
                </a:solidFill>
                <a:latin typeface="+mn-lt"/>
              </a:rPr>
              <a:t> Dawson</a:t>
            </a:r>
          </a:p>
        </p:txBody>
      </p:sp>
      <p:sp>
        <p:nvSpPr>
          <p:cNvPr id="11" name="Content Placeholder 2">
            <a:extLst>
              <a:ext uri="{FF2B5EF4-FFF2-40B4-BE49-F238E27FC236}">
                <a16:creationId xmlns:a16="http://schemas.microsoft.com/office/drawing/2014/main" id="{B701F908-966B-ED42-9514-018D7DBA35DC}"/>
              </a:ext>
            </a:extLst>
          </p:cNvPr>
          <p:cNvSpPr txBox="1">
            <a:spLocks/>
          </p:cNvSpPr>
          <p:nvPr/>
        </p:nvSpPr>
        <p:spPr bwMode="auto">
          <a:xfrm>
            <a:off x="284595" y="4515048"/>
            <a:ext cx="1356295" cy="1418272"/>
          </a:xfrm>
          <a:prstGeom prst="rect">
            <a:avLst/>
          </a:prstGeom>
          <a:noFill/>
          <a:ln w="9525">
            <a:noFill/>
            <a:miter lim="800000"/>
            <a:headEnd/>
            <a:tailEnd/>
          </a:ln>
        </p:spPr>
        <p:txBody>
          <a:bodyPr/>
          <a:lstStyle/>
          <a:p>
            <a:r>
              <a:rPr lang="fr-CA" sz="1200" b="1" noProof="1">
                <a:solidFill>
                  <a:srgbClr val="04305E"/>
                </a:solidFill>
                <a:latin typeface="+mn-lt"/>
              </a:rPr>
              <a:t>Industry</a:t>
            </a:r>
          </a:p>
          <a:p>
            <a:r>
              <a:rPr lang="fr-CA" sz="1200" noProof="1">
                <a:solidFill>
                  <a:srgbClr val="04305E"/>
                </a:solidFill>
                <a:latin typeface="+mn-lt"/>
              </a:rPr>
              <a:t>Thai Gov Pharm Organization</a:t>
            </a:r>
          </a:p>
          <a:p>
            <a:r>
              <a:rPr lang="fr-CA" sz="1200" noProof="1">
                <a:solidFill>
                  <a:srgbClr val="04305E"/>
                </a:solidFill>
                <a:latin typeface="+mn-lt"/>
              </a:rPr>
              <a:t>ViiV Healthcare</a:t>
            </a:r>
          </a:p>
          <a:p>
            <a:r>
              <a:rPr lang="fr-CA" sz="1200" noProof="1">
                <a:solidFill>
                  <a:srgbClr val="04305E"/>
                </a:solidFill>
                <a:latin typeface="+mn-lt"/>
              </a:rPr>
              <a:t>Gilead</a:t>
            </a:r>
          </a:p>
          <a:p>
            <a:r>
              <a:rPr lang="fr-CA" sz="1200" noProof="1">
                <a:solidFill>
                  <a:srgbClr val="04305E"/>
                </a:solidFill>
                <a:latin typeface="+mn-lt"/>
              </a:rPr>
              <a:t>Merck</a:t>
            </a:r>
          </a:p>
          <a:p>
            <a:r>
              <a:rPr lang="fr-CA" sz="1200" noProof="1">
                <a:solidFill>
                  <a:srgbClr val="04305E"/>
                </a:solidFill>
                <a:latin typeface="+mn-lt"/>
              </a:rPr>
              <a:t>Monogram</a:t>
            </a:r>
          </a:p>
          <a:p>
            <a:pPr>
              <a:spcBef>
                <a:spcPts val="0"/>
              </a:spcBef>
              <a:spcAft>
                <a:spcPts val="0"/>
              </a:spcAft>
              <a:defRPr/>
            </a:pPr>
            <a:endParaRPr lang="en-US" sz="1200" dirty="0">
              <a:solidFill>
                <a:schemeClr val="tx2"/>
              </a:solidFill>
              <a:latin typeface="+mn-lt"/>
              <a:cs typeface="Arial"/>
            </a:endParaRPr>
          </a:p>
        </p:txBody>
      </p:sp>
      <p:sp>
        <p:nvSpPr>
          <p:cNvPr id="12" name="TextBox 11">
            <a:extLst>
              <a:ext uri="{FF2B5EF4-FFF2-40B4-BE49-F238E27FC236}">
                <a16:creationId xmlns:a16="http://schemas.microsoft.com/office/drawing/2014/main" id="{96A77B14-2DB9-AD4E-97A9-783BE3513B39}"/>
              </a:ext>
            </a:extLst>
          </p:cNvPr>
          <p:cNvSpPr txBox="1"/>
          <p:nvPr/>
        </p:nvSpPr>
        <p:spPr>
          <a:xfrm>
            <a:off x="8685885" y="3709519"/>
            <a:ext cx="1998500" cy="1754326"/>
          </a:xfrm>
          <a:prstGeom prst="rect">
            <a:avLst/>
          </a:prstGeom>
          <a:noFill/>
        </p:spPr>
        <p:txBody>
          <a:bodyPr wrap="square" rtlCol="0">
            <a:spAutoFit/>
          </a:bodyPr>
          <a:lstStyle/>
          <a:p>
            <a:r>
              <a:rPr lang="en-US" sz="1200" b="1" noProof="1">
                <a:solidFill>
                  <a:srgbClr val="04305E"/>
                </a:solidFill>
                <a:latin typeface="+mn-lt"/>
              </a:rPr>
              <a:t>Chulalongkorn U</a:t>
            </a:r>
          </a:p>
          <a:p>
            <a:r>
              <a:rPr lang="en-US" sz="1200" noProof="1">
                <a:solidFill>
                  <a:srgbClr val="04305E"/>
                </a:solidFill>
                <a:latin typeface="+mn-lt"/>
              </a:rPr>
              <a:t>Supranee Buranapraditkun</a:t>
            </a:r>
          </a:p>
          <a:p>
            <a:r>
              <a:rPr lang="en-US" sz="1200" noProof="1">
                <a:solidFill>
                  <a:srgbClr val="04305E"/>
                </a:solidFill>
                <a:latin typeface="+mn-lt"/>
              </a:rPr>
              <a:t>Sunee Sirivichayakul</a:t>
            </a:r>
          </a:p>
          <a:p>
            <a:r>
              <a:rPr lang="en-US" sz="1200" noProof="1">
                <a:solidFill>
                  <a:srgbClr val="04305E"/>
                </a:solidFill>
                <a:latin typeface="+mn-lt"/>
              </a:rPr>
              <a:t>Rungsun Rerknimitr</a:t>
            </a:r>
          </a:p>
          <a:p>
            <a:r>
              <a:rPr lang="en-US" sz="1200" noProof="1">
                <a:solidFill>
                  <a:srgbClr val="04305E"/>
                </a:solidFill>
                <a:latin typeface="+mn-lt"/>
              </a:rPr>
              <a:t>Sukalya Lerdlum</a:t>
            </a:r>
          </a:p>
          <a:p>
            <a:r>
              <a:rPr lang="en-US" sz="1200" noProof="1">
                <a:solidFill>
                  <a:srgbClr val="04305E"/>
                </a:solidFill>
                <a:latin typeface="+mn-lt"/>
              </a:rPr>
              <a:t>Phandee </a:t>
            </a:r>
          </a:p>
          <a:p>
            <a:r>
              <a:rPr lang="en-US" sz="1200" noProof="1">
                <a:solidFill>
                  <a:srgbClr val="04305E"/>
                </a:solidFill>
                <a:latin typeface="+mn-lt"/>
              </a:rPr>
              <a:t>Wattanaboon-</a:t>
            </a:r>
          </a:p>
          <a:p>
            <a:r>
              <a:rPr lang="en-US" sz="1200" noProof="1">
                <a:solidFill>
                  <a:srgbClr val="04305E"/>
                </a:solidFill>
                <a:latin typeface="+mn-lt"/>
              </a:rPr>
              <a:t>yongcharoen</a:t>
            </a:r>
          </a:p>
          <a:p>
            <a:r>
              <a:rPr lang="en-US" sz="1200" noProof="1">
                <a:solidFill>
                  <a:srgbClr val="04305E"/>
                </a:solidFill>
                <a:latin typeface="+mn-lt"/>
              </a:rPr>
              <a:t>Sopark Manasnayakorn</a:t>
            </a:r>
          </a:p>
        </p:txBody>
      </p:sp>
      <p:sp>
        <p:nvSpPr>
          <p:cNvPr id="14" name="Content Placeholder 2">
            <a:extLst>
              <a:ext uri="{FF2B5EF4-FFF2-40B4-BE49-F238E27FC236}">
                <a16:creationId xmlns:a16="http://schemas.microsoft.com/office/drawing/2014/main" id="{56ADAC83-6C3F-BA4C-A53D-D28BDDA50C7B}"/>
              </a:ext>
            </a:extLst>
          </p:cNvPr>
          <p:cNvSpPr txBox="1">
            <a:spLocks/>
          </p:cNvSpPr>
          <p:nvPr/>
        </p:nvSpPr>
        <p:spPr bwMode="auto">
          <a:xfrm>
            <a:off x="10506138" y="3311162"/>
            <a:ext cx="1370098" cy="464284"/>
          </a:xfrm>
          <a:prstGeom prst="rect">
            <a:avLst/>
          </a:prstGeom>
          <a:noFill/>
          <a:ln w="9525">
            <a:noFill/>
            <a:miter lim="800000"/>
            <a:headEnd/>
            <a:tailEnd/>
          </a:ln>
        </p:spPr>
        <p:txBody>
          <a:bodyPr/>
          <a:lstStyle/>
          <a:p>
            <a:pPr marL="342900" indent="-342900">
              <a:spcBef>
                <a:spcPts val="0"/>
              </a:spcBef>
              <a:spcAft>
                <a:spcPts val="0"/>
              </a:spcAft>
              <a:defRPr/>
            </a:pPr>
            <a:r>
              <a:rPr lang="en-US" sz="1200" b="1" dirty="0">
                <a:solidFill>
                  <a:srgbClr val="04305E"/>
                </a:solidFill>
              </a:rPr>
              <a:t>UCSF</a:t>
            </a:r>
          </a:p>
          <a:p>
            <a:pPr marL="342900" indent="-342900">
              <a:spcBef>
                <a:spcPts val="0"/>
              </a:spcBef>
              <a:spcAft>
                <a:spcPts val="0"/>
              </a:spcAft>
              <a:defRPr/>
            </a:pPr>
            <a:r>
              <a:rPr lang="en-US" sz="1200" dirty="0">
                <a:solidFill>
                  <a:srgbClr val="04305E"/>
                </a:solidFill>
              </a:rPr>
              <a:t>Victor </a:t>
            </a:r>
            <a:r>
              <a:rPr lang="en-US" sz="1200" dirty="0" err="1">
                <a:solidFill>
                  <a:srgbClr val="04305E"/>
                </a:solidFill>
              </a:rPr>
              <a:t>Valcour</a:t>
            </a:r>
            <a:endParaRPr lang="en-US" sz="1200" dirty="0">
              <a:solidFill>
                <a:schemeClr val="tx2"/>
              </a:solidFill>
              <a:latin typeface="+mn-lt"/>
              <a:cs typeface="Arial"/>
            </a:endParaRPr>
          </a:p>
        </p:txBody>
      </p:sp>
      <p:sp>
        <p:nvSpPr>
          <p:cNvPr id="15" name="TextBox 14">
            <a:extLst>
              <a:ext uri="{FF2B5EF4-FFF2-40B4-BE49-F238E27FC236}">
                <a16:creationId xmlns:a16="http://schemas.microsoft.com/office/drawing/2014/main" id="{0A8DFB88-12CB-5F49-8271-12CD6E71717F}"/>
              </a:ext>
            </a:extLst>
          </p:cNvPr>
          <p:cNvSpPr txBox="1"/>
          <p:nvPr/>
        </p:nvSpPr>
        <p:spPr>
          <a:xfrm>
            <a:off x="461556" y="582585"/>
            <a:ext cx="3041809" cy="707886"/>
          </a:xfrm>
          <a:prstGeom prst="rect">
            <a:avLst/>
          </a:prstGeom>
          <a:noFill/>
          <a:ln>
            <a:solidFill>
              <a:schemeClr val="tx2"/>
            </a:solidFill>
          </a:ln>
        </p:spPr>
        <p:txBody>
          <a:bodyPr wrap="square" rtlCol="0">
            <a:spAutoFit/>
          </a:bodyPr>
          <a:lstStyle/>
          <a:p>
            <a:r>
              <a:rPr lang="en-US" sz="2000" b="1" dirty="0">
                <a:ln w="0"/>
                <a:solidFill>
                  <a:srgbClr val="1D487E"/>
                </a:solidFill>
                <a:effectLst>
                  <a:outerShdw blurRad="38100" dist="25400" dir="5400000" algn="ctr" rotWithShape="0">
                    <a:srgbClr val="6E747A">
                      <a:alpha val="43000"/>
                    </a:srgbClr>
                  </a:outerShdw>
                </a:effectLst>
              </a:rPr>
              <a:t>Participants of RV254 and Remission trials</a:t>
            </a:r>
          </a:p>
        </p:txBody>
      </p:sp>
      <p:sp>
        <p:nvSpPr>
          <p:cNvPr id="3" name="TextBox 2">
            <a:extLst>
              <a:ext uri="{FF2B5EF4-FFF2-40B4-BE49-F238E27FC236}">
                <a16:creationId xmlns:a16="http://schemas.microsoft.com/office/drawing/2014/main" id="{2758312A-3322-E545-8003-4C07E1D83D73}"/>
              </a:ext>
            </a:extLst>
          </p:cNvPr>
          <p:cNvSpPr txBox="1"/>
          <p:nvPr/>
        </p:nvSpPr>
        <p:spPr>
          <a:xfrm>
            <a:off x="10506138" y="3972239"/>
            <a:ext cx="1129668" cy="923330"/>
          </a:xfrm>
          <a:prstGeom prst="rect">
            <a:avLst/>
          </a:prstGeom>
          <a:noFill/>
        </p:spPr>
        <p:txBody>
          <a:bodyPr wrap="none" rtlCol="0">
            <a:spAutoFit/>
          </a:bodyPr>
          <a:lstStyle/>
          <a:p>
            <a:pPr marL="342900" indent="-342900">
              <a:spcBef>
                <a:spcPts val="0"/>
              </a:spcBef>
              <a:spcAft>
                <a:spcPts val="0"/>
              </a:spcAft>
              <a:defRPr/>
            </a:pPr>
            <a:r>
              <a:rPr lang="en-US" sz="1200" b="1" dirty="0">
                <a:solidFill>
                  <a:srgbClr val="04305E"/>
                </a:solidFill>
              </a:rPr>
              <a:t>Cornell U</a:t>
            </a:r>
          </a:p>
          <a:p>
            <a:pPr marL="342900" indent="-342900">
              <a:spcBef>
                <a:spcPts val="0"/>
              </a:spcBef>
              <a:spcAft>
                <a:spcPts val="0"/>
              </a:spcAft>
              <a:defRPr/>
            </a:pPr>
            <a:r>
              <a:rPr lang="en-US" sz="1200" dirty="0">
                <a:solidFill>
                  <a:srgbClr val="04305E"/>
                </a:solidFill>
              </a:rPr>
              <a:t>Brad Jones</a:t>
            </a:r>
          </a:p>
          <a:p>
            <a:pPr marL="342900" indent="-342900">
              <a:spcBef>
                <a:spcPts val="0"/>
              </a:spcBef>
              <a:spcAft>
                <a:spcPts val="0"/>
              </a:spcAft>
              <a:defRPr/>
            </a:pPr>
            <a:r>
              <a:rPr lang="en-US" sz="1200" dirty="0" err="1">
                <a:solidFill>
                  <a:srgbClr val="04305E"/>
                </a:solidFill>
              </a:rPr>
              <a:t>Szu</a:t>
            </a:r>
            <a:r>
              <a:rPr lang="en-US" sz="1200" dirty="0">
                <a:solidFill>
                  <a:srgbClr val="04305E"/>
                </a:solidFill>
              </a:rPr>
              <a:t>-Han Huang</a:t>
            </a:r>
          </a:p>
          <a:p>
            <a:endParaRPr lang="en-US" dirty="0"/>
          </a:p>
        </p:txBody>
      </p:sp>
      <p:sp>
        <p:nvSpPr>
          <p:cNvPr id="13" name="TextBox 12">
            <a:extLst>
              <a:ext uri="{FF2B5EF4-FFF2-40B4-BE49-F238E27FC236}">
                <a16:creationId xmlns:a16="http://schemas.microsoft.com/office/drawing/2014/main" id="{3EDA4BF7-75BD-5946-8428-3EBE0B204BFB}"/>
              </a:ext>
            </a:extLst>
          </p:cNvPr>
          <p:cNvSpPr txBox="1"/>
          <p:nvPr/>
        </p:nvSpPr>
        <p:spPr>
          <a:xfrm>
            <a:off x="10475927" y="2724563"/>
            <a:ext cx="1141210" cy="461665"/>
          </a:xfrm>
          <a:prstGeom prst="rect">
            <a:avLst/>
          </a:prstGeom>
          <a:noFill/>
        </p:spPr>
        <p:txBody>
          <a:bodyPr wrap="none" rtlCol="0">
            <a:spAutoFit/>
          </a:bodyPr>
          <a:lstStyle/>
          <a:p>
            <a:r>
              <a:rPr lang="en-US" sz="1200" b="1" dirty="0">
                <a:solidFill>
                  <a:srgbClr val="04305E"/>
                </a:solidFill>
              </a:rPr>
              <a:t>Yale</a:t>
            </a:r>
          </a:p>
          <a:p>
            <a:pPr marL="342900" indent="-342900">
              <a:defRPr/>
            </a:pPr>
            <a:r>
              <a:rPr lang="en-US" sz="1200" dirty="0">
                <a:solidFill>
                  <a:srgbClr val="04305E"/>
                </a:solidFill>
              </a:rPr>
              <a:t>Serena Spudich</a:t>
            </a:r>
          </a:p>
        </p:txBody>
      </p:sp>
      <p:pic>
        <p:nvPicPr>
          <p:cNvPr id="17" name="Picture 16" descr="Jintanat.jpeg">
            <a:extLst>
              <a:ext uri="{FF2B5EF4-FFF2-40B4-BE49-F238E27FC236}">
                <a16:creationId xmlns:a16="http://schemas.microsoft.com/office/drawing/2014/main" id="{05D2FDDD-9E8B-1D41-A581-DCF156B4BA5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92677" y="1906946"/>
            <a:ext cx="981564" cy="981564"/>
          </a:xfrm>
          <a:prstGeom prst="rect">
            <a:avLst/>
          </a:prstGeom>
        </p:spPr>
      </p:pic>
      <p:pic>
        <p:nvPicPr>
          <p:cNvPr id="18" name="Content Placeholder 7" descr="DSC_3385.jpg">
            <a:extLst>
              <a:ext uri="{FF2B5EF4-FFF2-40B4-BE49-F238E27FC236}">
                <a16:creationId xmlns:a16="http://schemas.microsoft.com/office/drawing/2014/main" id="{A9750581-ADA5-CB42-A05E-C3BC282E591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77796" y="4142054"/>
            <a:ext cx="1532549" cy="1017887"/>
          </a:xfrm>
          <a:prstGeom prst="rect">
            <a:avLst/>
          </a:prstGeom>
        </p:spPr>
      </p:pic>
    </p:spTree>
    <p:extLst>
      <p:ext uri="{BB962C8B-B14F-4D97-AF65-F5344CB8AC3E}">
        <p14:creationId xmlns:p14="http://schemas.microsoft.com/office/powerpoint/2010/main" val="2557626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068" y="1643605"/>
            <a:ext cx="11725155" cy="2073443"/>
          </a:xfrm>
        </p:spPr>
        <p:txBody>
          <a:bodyPr>
            <a:normAutofit/>
          </a:bodyPr>
          <a:lstStyle/>
          <a:p>
            <a:r>
              <a:rPr lang="en-US" dirty="0"/>
              <a:t>What are HIV-specific CD8 T cells missing </a:t>
            </a:r>
            <a:br>
              <a:rPr lang="en-US" dirty="0"/>
            </a:br>
            <a:r>
              <a:rPr lang="en-US" dirty="0"/>
              <a:t>to kill the enemy?</a:t>
            </a:r>
          </a:p>
        </p:txBody>
      </p:sp>
      <p:sp>
        <p:nvSpPr>
          <p:cNvPr id="3" name="Subtitle 2"/>
          <p:cNvSpPr>
            <a:spLocks noGrp="1"/>
          </p:cNvSpPr>
          <p:nvPr>
            <p:ph type="subTitle" idx="1"/>
          </p:nvPr>
        </p:nvSpPr>
        <p:spPr>
          <a:xfrm>
            <a:off x="1828800" y="3886200"/>
            <a:ext cx="8534400" cy="543143"/>
          </a:xfrm>
        </p:spPr>
        <p:txBody>
          <a:bodyPr/>
          <a:lstStyle/>
          <a:p>
            <a:r>
              <a:rPr lang="en-US" dirty="0"/>
              <a:t>Lydie Trautmann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265" y="4663751"/>
            <a:ext cx="266777" cy="266777"/>
          </a:xfrm>
          <a:prstGeom prst="rect">
            <a:avLst/>
          </a:prstGeom>
        </p:spPr>
      </p:pic>
      <p:sp>
        <p:nvSpPr>
          <p:cNvPr id="6" name="Rectangle 5"/>
          <p:cNvSpPr/>
          <p:nvPr/>
        </p:nvSpPr>
        <p:spPr>
          <a:xfrm>
            <a:off x="5372080" y="4629262"/>
            <a:ext cx="1756186" cy="369332"/>
          </a:xfrm>
          <a:prstGeom prst="rect">
            <a:avLst/>
          </a:prstGeom>
        </p:spPr>
        <p:txBody>
          <a:bodyPr wrap="none">
            <a:spAutoFit/>
          </a:bodyPr>
          <a:lstStyle/>
          <a:p>
            <a:r>
              <a:rPr lang="en-US" dirty="0">
                <a:solidFill>
                  <a:schemeClr val="tx1">
                    <a:lumMod val="85000"/>
                    <a:lumOff val="15000"/>
                  </a:schemeClr>
                </a:solidFill>
              </a:rPr>
              <a:t>@</a:t>
            </a:r>
            <a:r>
              <a:rPr lang="en-US" dirty="0" err="1">
                <a:solidFill>
                  <a:schemeClr val="tx1">
                    <a:lumMod val="85000"/>
                    <a:lumOff val="15000"/>
                  </a:schemeClr>
                </a:solidFill>
              </a:rPr>
              <a:t>TwitterHandle</a:t>
            </a:r>
            <a:endParaRPr lang="en-US" dirty="0">
              <a:solidFill>
                <a:schemeClr val="tx1">
                  <a:lumMod val="85000"/>
                  <a:lumOff val="15000"/>
                </a:schemeClr>
              </a:solidFill>
            </a:endParaRPr>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tx1">
                    <a:lumMod val="85000"/>
                    <a:lumOff val="15000"/>
                  </a:schemeClr>
                </a:solidFill>
              </a:rPr>
              <a:t>Share your thoughts on this presentation with </a:t>
            </a:r>
            <a:r>
              <a:rPr lang="en-US" sz="2000" b="1" dirty="0">
                <a:solidFill>
                  <a:srgbClr val="FF0000"/>
                </a:solidFill>
              </a:rPr>
              <a:t>#IAS2019</a:t>
            </a:r>
          </a:p>
        </p:txBody>
      </p:sp>
      <p:sp>
        <p:nvSpPr>
          <p:cNvPr id="7" name="Rectangle 6">
            <a:extLst>
              <a:ext uri="{FF2B5EF4-FFF2-40B4-BE49-F238E27FC236}">
                <a16:creationId xmlns:a16="http://schemas.microsoft.com/office/drawing/2014/main" id="{3196D355-9BE4-0B4D-8155-5E111EDC055A}"/>
              </a:ext>
            </a:extLst>
          </p:cNvPr>
          <p:cNvSpPr/>
          <p:nvPr/>
        </p:nvSpPr>
        <p:spPr>
          <a:xfrm>
            <a:off x="0" y="5779986"/>
            <a:ext cx="12192000" cy="323165"/>
          </a:xfrm>
          <a:prstGeom prst="rect">
            <a:avLst/>
          </a:prstGeom>
        </p:spPr>
        <p:txBody>
          <a:bodyPr wrap="square">
            <a:spAutoFit/>
          </a:bodyPr>
          <a:lstStyle/>
          <a:p>
            <a:r>
              <a:rPr lang="en-US" sz="1500" dirty="0"/>
              <a:t>The views expressed are those of the authors and should not be construed to represent the positions of the U.S. Army, the Department of Defense, or HJF. </a:t>
            </a:r>
          </a:p>
        </p:txBody>
      </p:sp>
    </p:spTree>
    <p:extLst>
      <p:ext uri="{BB962C8B-B14F-4D97-AF65-F5344CB8AC3E}">
        <p14:creationId xmlns:p14="http://schemas.microsoft.com/office/powerpoint/2010/main" val="356522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8" name="Rectangle 7">
            <a:extLst>
              <a:ext uri="{FF2B5EF4-FFF2-40B4-BE49-F238E27FC236}">
                <a16:creationId xmlns:a16="http://schemas.microsoft.com/office/drawing/2014/main" id="{51B34CFC-DCF5-4744-B9D5-9AAB1B608D94}"/>
              </a:ext>
            </a:extLst>
          </p:cNvPr>
          <p:cNvSpPr/>
          <p:nvPr/>
        </p:nvSpPr>
        <p:spPr>
          <a:xfrm>
            <a:off x="1305604" y="2545406"/>
            <a:ext cx="9181231" cy="646331"/>
          </a:xfrm>
          <a:prstGeom prst="rect">
            <a:avLst/>
          </a:prstGeom>
        </p:spPr>
        <p:txBody>
          <a:bodyPr wrap="none">
            <a:spAutoFit/>
          </a:bodyPr>
          <a:lstStyle/>
          <a:p>
            <a:r>
              <a:rPr lang="en-US" sz="3600" dirty="0"/>
              <a:t>The author has no conflict of interest to disclose</a:t>
            </a:r>
          </a:p>
        </p:txBody>
      </p:sp>
      <p:sp>
        <p:nvSpPr>
          <p:cNvPr id="10" name="Rectangle 9">
            <a:extLst>
              <a:ext uri="{FF2B5EF4-FFF2-40B4-BE49-F238E27FC236}">
                <a16:creationId xmlns:a16="http://schemas.microsoft.com/office/drawing/2014/main" id="{8EF944DD-8A57-9C48-8CC0-B6F917132C49}"/>
              </a:ext>
            </a:extLst>
          </p:cNvPr>
          <p:cNvSpPr/>
          <p:nvPr/>
        </p:nvSpPr>
        <p:spPr>
          <a:xfrm>
            <a:off x="0" y="5779986"/>
            <a:ext cx="12192000" cy="323165"/>
          </a:xfrm>
          <a:prstGeom prst="rect">
            <a:avLst/>
          </a:prstGeom>
        </p:spPr>
        <p:txBody>
          <a:bodyPr wrap="square">
            <a:spAutoFit/>
          </a:bodyPr>
          <a:lstStyle/>
          <a:p>
            <a:r>
              <a:rPr lang="en-US" sz="1500" dirty="0"/>
              <a:t>The views expressed are those of the authors and should not be construed to represent the positions of the U.S. Army, the Department of Defense, or HJF </a:t>
            </a:r>
          </a:p>
        </p:txBody>
      </p:sp>
    </p:spTree>
    <p:extLst>
      <p:ext uri="{BB962C8B-B14F-4D97-AF65-F5344CB8AC3E}">
        <p14:creationId xmlns:p14="http://schemas.microsoft.com/office/powerpoint/2010/main" val="66215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DF4C-E9FA-1A46-866A-27E003A15BC5}"/>
              </a:ext>
            </a:extLst>
          </p:cNvPr>
          <p:cNvSpPr>
            <a:spLocks noGrp="1"/>
          </p:cNvSpPr>
          <p:nvPr>
            <p:ph type="title"/>
          </p:nvPr>
        </p:nvSpPr>
        <p:spPr/>
        <p:txBody>
          <a:bodyPr>
            <a:normAutofit fontScale="90000"/>
          </a:bodyPr>
          <a:lstStyle/>
          <a:p>
            <a:r>
              <a:rPr lang="en-US" dirty="0"/>
              <a:t>Viral control in SIV can be mediated by CD8 T cells</a:t>
            </a:r>
          </a:p>
        </p:txBody>
      </p:sp>
      <p:sp>
        <p:nvSpPr>
          <p:cNvPr id="3" name="Content Placeholder 2">
            <a:extLst>
              <a:ext uri="{FF2B5EF4-FFF2-40B4-BE49-F238E27FC236}">
                <a16:creationId xmlns:a16="http://schemas.microsoft.com/office/drawing/2014/main" id="{0EDF9497-BFF7-384C-93D6-2904E7D7988B}"/>
              </a:ext>
            </a:extLst>
          </p:cNvPr>
          <p:cNvSpPr>
            <a:spLocks noGrp="1"/>
          </p:cNvSpPr>
          <p:nvPr>
            <p:ph idx="1"/>
          </p:nvPr>
        </p:nvSpPr>
        <p:spPr>
          <a:xfrm>
            <a:off x="391886" y="1600203"/>
            <a:ext cx="11800113" cy="1883740"/>
          </a:xfrm>
        </p:spPr>
        <p:txBody>
          <a:bodyPr>
            <a:noAutofit/>
          </a:bodyPr>
          <a:lstStyle/>
          <a:p>
            <a:pPr marL="0" indent="0">
              <a:lnSpc>
                <a:spcPct val="170000"/>
              </a:lnSpc>
              <a:buNone/>
            </a:pPr>
            <a:r>
              <a:rPr lang="en-US" sz="2400" dirty="0">
                <a:latin typeface="+mn-lt"/>
              </a:rPr>
              <a:t>CD8 T cell depletion leads to viral rebound, suggesting viral control mediated by CD8 T cells in:</a:t>
            </a:r>
          </a:p>
          <a:p>
            <a:pPr lvl="1"/>
            <a:r>
              <a:rPr lang="en-US" sz="2200" dirty="0">
                <a:latin typeface="+mn-lt"/>
              </a:rPr>
              <a:t>ART treated SIV-infected macaques  </a:t>
            </a:r>
          </a:p>
          <a:p>
            <a:pPr lvl="1"/>
            <a:r>
              <a:rPr lang="en-US" sz="2200" dirty="0">
                <a:latin typeface="+mn-lt"/>
              </a:rPr>
              <a:t>Macaques who received </a:t>
            </a:r>
            <a:r>
              <a:rPr lang="en-US" sz="2200" dirty="0" err="1">
                <a:latin typeface="+mn-lt"/>
              </a:rPr>
              <a:t>bNAbs</a:t>
            </a:r>
            <a:r>
              <a:rPr lang="en-US" sz="2200" dirty="0">
                <a:latin typeface="+mn-lt"/>
              </a:rPr>
              <a:t> early after SHIV infection and showed sustained control </a:t>
            </a:r>
            <a:r>
              <a:rPr lang="en-US" sz="2200" dirty="0">
                <a:solidFill>
                  <a:srgbClr val="FF0000"/>
                </a:solidFill>
                <a:latin typeface="+mn-lt"/>
              </a:rPr>
              <a:t> </a:t>
            </a:r>
          </a:p>
        </p:txBody>
      </p:sp>
      <p:grpSp>
        <p:nvGrpSpPr>
          <p:cNvPr id="4" name="Group 3">
            <a:extLst>
              <a:ext uri="{FF2B5EF4-FFF2-40B4-BE49-F238E27FC236}">
                <a16:creationId xmlns:a16="http://schemas.microsoft.com/office/drawing/2014/main" id="{455255F2-F218-1F45-9F0E-4A9ED91D13A6}"/>
              </a:ext>
            </a:extLst>
          </p:cNvPr>
          <p:cNvGrpSpPr/>
          <p:nvPr/>
        </p:nvGrpSpPr>
        <p:grpSpPr>
          <a:xfrm>
            <a:off x="6171679" y="3561182"/>
            <a:ext cx="3625361" cy="2257625"/>
            <a:chOff x="4381500" y="1046155"/>
            <a:chExt cx="3926201" cy="3345487"/>
          </a:xfrm>
        </p:grpSpPr>
        <p:pic>
          <p:nvPicPr>
            <p:cNvPr id="5" name="Picture 4">
              <a:extLst>
                <a:ext uri="{FF2B5EF4-FFF2-40B4-BE49-F238E27FC236}">
                  <a16:creationId xmlns:a16="http://schemas.microsoft.com/office/drawing/2014/main" id="{90F4198D-E2EC-6C42-9623-B06E0623424D}"/>
                </a:ext>
              </a:extLst>
            </p:cNvPr>
            <p:cNvPicPr>
              <a:picLocks noChangeAspect="1"/>
            </p:cNvPicPr>
            <p:nvPr/>
          </p:nvPicPr>
          <p:blipFill>
            <a:blip r:embed="rId3"/>
            <a:stretch>
              <a:fillRect/>
            </a:stretch>
          </p:blipFill>
          <p:spPr>
            <a:xfrm>
              <a:off x="4648200" y="1600200"/>
              <a:ext cx="3403600" cy="2791442"/>
            </a:xfrm>
            <a:prstGeom prst="rect">
              <a:avLst/>
            </a:prstGeom>
          </p:spPr>
        </p:pic>
        <p:sp>
          <p:nvSpPr>
            <p:cNvPr id="6" name="TextBox 5">
              <a:extLst>
                <a:ext uri="{FF2B5EF4-FFF2-40B4-BE49-F238E27FC236}">
                  <a16:creationId xmlns:a16="http://schemas.microsoft.com/office/drawing/2014/main" id="{68EEC52F-26A1-2042-B9AC-738E89981D28}"/>
                </a:ext>
              </a:extLst>
            </p:cNvPr>
            <p:cNvSpPr txBox="1"/>
            <p:nvPr/>
          </p:nvSpPr>
          <p:spPr>
            <a:xfrm>
              <a:off x="5821673" y="1046155"/>
              <a:ext cx="1224245" cy="738663"/>
            </a:xfrm>
            <a:prstGeom prst="rect">
              <a:avLst/>
            </a:prstGeom>
            <a:noFill/>
          </p:spPr>
          <p:txBody>
            <a:bodyPr wrap="none" rtlCol="0">
              <a:spAutoFit/>
            </a:bodyPr>
            <a:lstStyle/>
            <a:p>
              <a:pPr algn="ctr"/>
              <a:r>
                <a:rPr lang="en-US" sz="1400" dirty="0"/>
                <a:t>Deplete</a:t>
              </a:r>
            </a:p>
            <a:p>
              <a:pPr algn="ctr"/>
              <a:r>
                <a:rPr lang="en-US" sz="1400" dirty="0"/>
                <a:t>CD8, NK, NKT, </a:t>
              </a:r>
            </a:p>
            <a:p>
              <a:pPr algn="ctr"/>
              <a:r>
                <a:rPr lang="en-US" sz="1400" dirty="0" err="1"/>
                <a:t>γδ</a:t>
              </a:r>
              <a:r>
                <a:rPr lang="en-US" sz="1400" dirty="0"/>
                <a:t> T</a:t>
              </a:r>
            </a:p>
          </p:txBody>
        </p:sp>
        <p:sp>
          <p:nvSpPr>
            <p:cNvPr id="7" name="TextBox 6">
              <a:extLst>
                <a:ext uri="{FF2B5EF4-FFF2-40B4-BE49-F238E27FC236}">
                  <a16:creationId xmlns:a16="http://schemas.microsoft.com/office/drawing/2014/main" id="{19BCB1E4-65F9-AA46-8D31-924001D3CF72}"/>
                </a:ext>
              </a:extLst>
            </p:cNvPr>
            <p:cNvSpPr txBox="1"/>
            <p:nvPr/>
          </p:nvSpPr>
          <p:spPr>
            <a:xfrm>
              <a:off x="7548840" y="1217605"/>
              <a:ext cx="758861" cy="523220"/>
            </a:xfrm>
            <a:prstGeom prst="rect">
              <a:avLst/>
            </a:prstGeom>
            <a:noFill/>
          </p:spPr>
          <p:txBody>
            <a:bodyPr wrap="none" rtlCol="0">
              <a:spAutoFit/>
            </a:bodyPr>
            <a:lstStyle/>
            <a:p>
              <a:pPr algn="ctr"/>
              <a:r>
                <a:rPr lang="en-US" sz="1400" dirty="0"/>
                <a:t>Deplete</a:t>
              </a:r>
            </a:p>
            <a:p>
              <a:pPr algn="ctr"/>
              <a:r>
                <a:rPr lang="en-US" sz="1400" dirty="0"/>
                <a:t>CD8</a:t>
              </a:r>
            </a:p>
          </p:txBody>
        </p:sp>
        <p:sp>
          <p:nvSpPr>
            <p:cNvPr id="8" name="Rectangle 7">
              <a:extLst>
                <a:ext uri="{FF2B5EF4-FFF2-40B4-BE49-F238E27FC236}">
                  <a16:creationId xmlns:a16="http://schemas.microsoft.com/office/drawing/2014/main" id="{82A6547D-1779-1143-B294-9244F0358536}"/>
                </a:ext>
              </a:extLst>
            </p:cNvPr>
            <p:cNvSpPr/>
            <p:nvPr/>
          </p:nvSpPr>
          <p:spPr>
            <a:xfrm>
              <a:off x="5372100" y="1866900"/>
              <a:ext cx="533400" cy="228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733511-60C4-064C-9A07-385F577E13C5}"/>
                </a:ext>
              </a:extLst>
            </p:cNvPr>
            <p:cNvSpPr/>
            <p:nvPr/>
          </p:nvSpPr>
          <p:spPr>
            <a:xfrm>
              <a:off x="4381500" y="1485900"/>
              <a:ext cx="533400" cy="3327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F01883E-2379-8F44-B003-90EE73FA9D80}"/>
              </a:ext>
            </a:extLst>
          </p:cNvPr>
          <p:cNvGrpSpPr/>
          <p:nvPr/>
        </p:nvGrpSpPr>
        <p:grpSpPr>
          <a:xfrm>
            <a:off x="2744810" y="3666507"/>
            <a:ext cx="3411347" cy="2218353"/>
            <a:chOff x="533400" y="1243340"/>
            <a:chExt cx="3694428" cy="3287293"/>
          </a:xfrm>
        </p:grpSpPr>
        <p:pic>
          <p:nvPicPr>
            <p:cNvPr id="11" name="Picture 10">
              <a:extLst>
                <a:ext uri="{FF2B5EF4-FFF2-40B4-BE49-F238E27FC236}">
                  <a16:creationId xmlns:a16="http://schemas.microsoft.com/office/drawing/2014/main" id="{179DED3F-D2CC-9843-85D6-2BBE3AA448BC}"/>
                </a:ext>
              </a:extLst>
            </p:cNvPr>
            <p:cNvPicPr>
              <a:picLocks noChangeAspect="1"/>
            </p:cNvPicPr>
            <p:nvPr/>
          </p:nvPicPr>
          <p:blipFill>
            <a:blip r:embed="rId4"/>
            <a:stretch>
              <a:fillRect/>
            </a:stretch>
          </p:blipFill>
          <p:spPr>
            <a:xfrm>
              <a:off x="533400" y="1295400"/>
              <a:ext cx="3694428" cy="3235233"/>
            </a:xfrm>
            <a:prstGeom prst="rect">
              <a:avLst/>
            </a:prstGeom>
          </p:spPr>
        </p:pic>
        <p:sp>
          <p:nvSpPr>
            <p:cNvPr id="12" name="Rectangle 11">
              <a:extLst>
                <a:ext uri="{FF2B5EF4-FFF2-40B4-BE49-F238E27FC236}">
                  <a16:creationId xmlns:a16="http://schemas.microsoft.com/office/drawing/2014/main" id="{0DB737CB-9451-2E4B-8DE1-5071BA21F3E6}"/>
                </a:ext>
              </a:extLst>
            </p:cNvPr>
            <p:cNvSpPr/>
            <p:nvPr/>
          </p:nvSpPr>
          <p:spPr>
            <a:xfrm>
              <a:off x="533400" y="1243340"/>
              <a:ext cx="304800" cy="3568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6BCA3398-5ADC-3749-AEA9-7E681E84C6FD}"/>
              </a:ext>
            </a:extLst>
          </p:cNvPr>
          <p:cNvSpPr txBox="1"/>
          <p:nvPr/>
        </p:nvSpPr>
        <p:spPr>
          <a:xfrm>
            <a:off x="152254" y="3776676"/>
            <a:ext cx="2478999" cy="830997"/>
          </a:xfrm>
          <a:prstGeom prst="rect">
            <a:avLst/>
          </a:prstGeom>
          <a:noFill/>
          <a:ln>
            <a:solidFill>
              <a:schemeClr val="tx1"/>
            </a:solidFill>
          </a:ln>
        </p:spPr>
        <p:txBody>
          <a:bodyPr wrap="square" rtlCol="0">
            <a:spAutoFit/>
          </a:bodyPr>
          <a:lstStyle/>
          <a:p>
            <a:pPr algn="ctr"/>
            <a:r>
              <a:rPr lang="en-US" sz="1600" dirty="0"/>
              <a:t>3BNC117+10-1074 </a:t>
            </a:r>
            <a:r>
              <a:rPr lang="en-US" sz="1600" dirty="0" err="1"/>
              <a:t>bNAbs</a:t>
            </a:r>
            <a:r>
              <a:rPr lang="en-US" sz="1600" dirty="0"/>
              <a:t> </a:t>
            </a:r>
          </a:p>
          <a:p>
            <a:pPr algn="ctr"/>
            <a:r>
              <a:rPr lang="en-US" sz="1600" dirty="0"/>
              <a:t>at days 3, 10 and 17</a:t>
            </a:r>
          </a:p>
          <a:p>
            <a:pPr algn="ctr"/>
            <a:r>
              <a:rPr lang="en-US" sz="1600" dirty="0"/>
              <a:t>control SHIV viremia</a:t>
            </a:r>
          </a:p>
        </p:txBody>
      </p:sp>
      <p:sp>
        <p:nvSpPr>
          <p:cNvPr id="14" name="TextBox 13">
            <a:extLst>
              <a:ext uri="{FF2B5EF4-FFF2-40B4-BE49-F238E27FC236}">
                <a16:creationId xmlns:a16="http://schemas.microsoft.com/office/drawing/2014/main" id="{70AE0398-5C31-F645-837E-8B5680CFAE70}"/>
              </a:ext>
            </a:extLst>
          </p:cNvPr>
          <p:cNvSpPr txBox="1"/>
          <p:nvPr/>
        </p:nvSpPr>
        <p:spPr>
          <a:xfrm>
            <a:off x="9688149" y="4470083"/>
            <a:ext cx="2385172" cy="646331"/>
          </a:xfrm>
          <a:prstGeom prst="rect">
            <a:avLst/>
          </a:prstGeom>
          <a:noFill/>
          <a:ln>
            <a:solidFill>
              <a:schemeClr val="tx1"/>
            </a:solidFill>
          </a:ln>
        </p:spPr>
        <p:txBody>
          <a:bodyPr wrap="square" rtlCol="0">
            <a:spAutoFit/>
          </a:bodyPr>
          <a:lstStyle/>
          <a:p>
            <a:r>
              <a:rPr lang="en-US" dirty="0"/>
              <a:t>Loss of </a:t>
            </a:r>
            <a:r>
              <a:rPr lang="en-US" dirty="0" err="1"/>
              <a:t>viremic</a:t>
            </a:r>
            <a:r>
              <a:rPr lang="en-US" dirty="0"/>
              <a:t> control </a:t>
            </a:r>
          </a:p>
          <a:p>
            <a:r>
              <a:rPr lang="en-US" dirty="0"/>
              <a:t>with CD8 depletion</a:t>
            </a:r>
          </a:p>
        </p:txBody>
      </p:sp>
      <p:sp>
        <p:nvSpPr>
          <p:cNvPr id="15" name="TextBox 14">
            <a:extLst>
              <a:ext uri="{FF2B5EF4-FFF2-40B4-BE49-F238E27FC236}">
                <a16:creationId xmlns:a16="http://schemas.microsoft.com/office/drawing/2014/main" id="{4EBB9581-47C0-3045-9BD0-07386C076D50}"/>
              </a:ext>
            </a:extLst>
          </p:cNvPr>
          <p:cNvSpPr txBox="1"/>
          <p:nvPr/>
        </p:nvSpPr>
        <p:spPr>
          <a:xfrm>
            <a:off x="10258746" y="3107064"/>
            <a:ext cx="1827118" cy="276999"/>
          </a:xfrm>
          <a:prstGeom prst="rect">
            <a:avLst/>
          </a:prstGeom>
          <a:noFill/>
        </p:spPr>
        <p:txBody>
          <a:bodyPr wrap="none" rtlCol="0">
            <a:spAutoFit/>
          </a:bodyPr>
          <a:lstStyle/>
          <a:p>
            <a:r>
              <a:rPr lang="en-US" sz="1200" i="1" dirty="0">
                <a:latin typeface="+mn-lt"/>
              </a:rPr>
              <a:t>Nishimura Y, Nature 2017</a:t>
            </a:r>
          </a:p>
        </p:txBody>
      </p:sp>
      <p:sp>
        <p:nvSpPr>
          <p:cNvPr id="16" name="TextBox 15">
            <a:extLst>
              <a:ext uri="{FF2B5EF4-FFF2-40B4-BE49-F238E27FC236}">
                <a16:creationId xmlns:a16="http://schemas.microsoft.com/office/drawing/2014/main" id="{54FE05B5-4528-B548-A1E1-3C701CFC2542}"/>
              </a:ext>
            </a:extLst>
          </p:cNvPr>
          <p:cNvSpPr txBox="1"/>
          <p:nvPr/>
        </p:nvSpPr>
        <p:spPr>
          <a:xfrm>
            <a:off x="5283428" y="2385568"/>
            <a:ext cx="2017027" cy="276999"/>
          </a:xfrm>
          <a:prstGeom prst="rect">
            <a:avLst/>
          </a:prstGeom>
          <a:noFill/>
        </p:spPr>
        <p:txBody>
          <a:bodyPr wrap="none" rtlCol="0">
            <a:spAutoFit/>
          </a:bodyPr>
          <a:lstStyle/>
          <a:p>
            <a:r>
              <a:rPr lang="en-US" sz="1200" i="1" dirty="0"/>
              <a:t>Cartwright E, Immunity 2016</a:t>
            </a:r>
          </a:p>
        </p:txBody>
      </p:sp>
    </p:spTree>
    <p:extLst>
      <p:ext uri="{BB962C8B-B14F-4D97-AF65-F5344CB8AC3E}">
        <p14:creationId xmlns:p14="http://schemas.microsoft.com/office/powerpoint/2010/main" val="381205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D18D-CE92-3340-AF28-35159F42D7DF}"/>
              </a:ext>
            </a:extLst>
          </p:cNvPr>
          <p:cNvSpPr>
            <a:spLocks noGrp="1"/>
          </p:cNvSpPr>
          <p:nvPr>
            <p:ph type="title"/>
          </p:nvPr>
        </p:nvSpPr>
        <p:spPr/>
        <p:txBody>
          <a:bodyPr>
            <a:normAutofit/>
          </a:bodyPr>
          <a:lstStyle/>
          <a:p>
            <a:r>
              <a:rPr lang="en-US" dirty="0"/>
              <a:t>CD8 T cells are not enough to induce HIV control</a:t>
            </a:r>
          </a:p>
        </p:txBody>
      </p:sp>
      <p:sp>
        <p:nvSpPr>
          <p:cNvPr id="9" name="TextBox 8">
            <a:extLst>
              <a:ext uri="{FF2B5EF4-FFF2-40B4-BE49-F238E27FC236}">
                <a16:creationId xmlns:a16="http://schemas.microsoft.com/office/drawing/2014/main" id="{EDDC5139-455A-314F-A220-20E1D06012CC}"/>
              </a:ext>
            </a:extLst>
          </p:cNvPr>
          <p:cNvSpPr txBox="1"/>
          <p:nvPr/>
        </p:nvSpPr>
        <p:spPr>
          <a:xfrm>
            <a:off x="886407" y="1860542"/>
            <a:ext cx="9184374" cy="2943563"/>
          </a:xfrm>
          <a:prstGeom prst="rect">
            <a:avLst/>
          </a:prstGeom>
          <a:noFill/>
        </p:spPr>
        <p:txBody>
          <a:bodyPr wrap="none" rtlCol="0">
            <a:spAutoFit/>
          </a:bodyPr>
          <a:lstStyle/>
          <a:p>
            <a:pPr marL="342900" indent="-342900">
              <a:lnSpc>
                <a:spcPct val="200000"/>
              </a:lnSpc>
              <a:buFont typeface="Arial" panose="020B0604020202020204" pitchFamily="34" charset="0"/>
              <a:buChar char="•"/>
            </a:pPr>
            <a:r>
              <a:rPr lang="en-US" sz="2400" dirty="0"/>
              <a:t>HIV-specific CD8 T cells control HIV replication only in elite controllers</a:t>
            </a:r>
          </a:p>
          <a:p>
            <a:pPr marL="342900" indent="-342900">
              <a:lnSpc>
                <a:spcPct val="200000"/>
              </a:lnSpc>
              <a:buFont typeface="Arial" panose="020B0604020202020204" pitchFamily="34" charset="0"/>
              <a:buChar char="•"/>
            </a:pPr>
            <a:r>
              <a:rPr lang="en-US" sz="2400" dirty="0"/>
              <a:t>HIV-specific CD8 T cells are dysfunctional in chronic infection</a:t>
            </a:r>
          </a:p>
          <a:p>
            <a:pPr marL="342900" indent="-342900">
              <a:lnSpc>
                <a:spcPct val="200000"/>
              </a:lnSpc>
              <a:buFont typeface="Arial" panose="020B0604020202020204" pitchFamily="34" charset="0"/>
              <a:buChar char="•"/>
            </a:pPr>
            <a:r>
              <a:rPr lang="en-US" sz="2400" dirty="0"/>
              <a:t>Post-treatment controllers do not show CD8-mediated control</a:t>
            </a:r>
          </a:p>
          <a:p>
            <a:pPr marL="342900" indent="-342900">
              <a:lnSpc>
                <a:spcPct val="200000"/>
              </a:lnSpc>
              <a:buFont typeface="Arial" panose="020B0604020202020204" pitchFamily="34" charset="0"/>
              <a:buChar char="•"/>
            </a:pPr>
            <a:r>
              <a:rPr lang="en-US" sz="2400" dirty="0"/>
              <a:t>Therapeutic vaccines have not induced HIV remission so far</a:t>
            </a:r>
          </a:p>
        </p:txBody>
      </p:sp>
      <p:sp>
        <p:nvSpPr>
          <p:cNvPr id="10" name="TextBox 9">
            <a:extLst>
              <a:ext uri="{FF2B5EF4-FFF2-40B4-BE49-F238E27FC236}">
                <a16:creationId xmlns:a16="http://schemas.microsoft.com/office/drawing/2014/main" id="{EF174515-343A-EF40-85D2-A81936C93817}"/>
              </a:ext>
            </a:extLst>
          </p:cNvPr>
          <p:cNvSpPr txBox="1"/>
          <p:nvPr/>
        </p:nvSpPr>
        <p:spPr>
          <a:xfrm>
            <a:off x="9024225" y="3623391"/>
            <a:ext cx="2191497" cy="276999"/>
          </a:xfrm>
          <a:prstGeom prst="rect">
            <a:avLst/>
          </a:prstGeom>
          <a:noFill/>
        </p:spPr>
        <p:txBody>
          <a:bodyPr wrap="none" rtlCol="0">
            <a:spAutoFit/>
          </a:bodyPr>
          <a:lstStyle/>
          <a:p>
            <a:r>
              <a:rPr lang="en-US" sz="1200" i="1" dirty="0" err="1"/>
              <a:t>Sáez-Cirión</a:t>
            </a:r>
            <a:r>
              <a:rPr lang="en-US" sz="1200" i="1" dirty="0"/>
              <a:t> A, </a:t>
            </a:r>
            <a:r>
              <a:rPr lang="en-US" sz="1200" i="1" dirty="0" err="1"/>
              <a:t>PLoS</a:t>
            </a:r>
            <a:r>
              <a:rPr lang="en-US" sz="1200" i="1" dirty="0"/>
              <a:t> </a:t>
            </a:r>
            <a:r>
              <a:rPr lang="en-US" sz="1200" i="1" dirty="0" err="1"/>
              <a:t>Pathog</a:t>
            </a:r>
            <a:r>
              <a:rPr lang="en-US" sz="1200" i="1" dirty="0"/>
              <a:t> 2013</a:t>
            </a:r>
          </a:p>
        </p:txBody>
      </p:sp>
      <p:sp>
        <p:nvSpPr>
          <p:cNvPr id="12" name="TextBox 11">
            <a:extLst>
              <a:ext uri="{FF2B5EF4-FFF2-40B4-BE49-F238E27FC236}">
                <a16:creationId xmlns:a16="http://schemas.microsoft.com/office/drawing/2014/main" id="{AF3CAC06-F7E1-B44C-B333-67299832602B}"/>
              </a:ext>
            </a:extLst>
          </p:cNvPr>
          <p:cNvSpPr txBox="1"/>
          <p:nvPr/>
        </p:nvSpPr>
        <p:spPr>
          <a:xfrm>
            <a:off x="8953436" y="4264176"/>
            <a:ext cx="2262286" cy="461665"/>
          </a:xfrm>
          <a:prstGeom prst="rect">
            <a:avLst/>
          </a:prstGeom>
          <a:noFill/>
        </p:spPr>
        <p:txBody>
          <a:bodyPr wrap="none" rtlCol="0">
            <a:spAutoFit/>
          </a:bodyPr>
          <a:lstStyle/>
          <a:p>
            <a:r>
              <a:rPr lang="en-US" sz="1200" i="1" dirty="0"/>
              <a:t>Pollard RB, Lancet Infect Dis 2014</a:t>
            </a:r>
          </a:p>
          <a:p>
            <a:r>
              <a:rPr lang="en-US" sz="1200" i="1" dirty="0" err="1"/>
              <a:t>Sneller</a:t>
            </a:r>
            <a:r>
              <a:rPr lang="en-US" sz="1200" i="1" dirty="0"/>
              <a:t> MC, Sci </a:t>
            </a:r>
            <a:r>
              <a:rPr lang="en-US" sz="1200" i="1" dirty="0" err="1"/>
              <a:t>Transl</a:t>
            </a:r>
            <a:r>
              <a:rPr lang="en-US" sz="1200" i="1" dirty="0"/>
              <a:t> Med 2017</a:t>
            </a:r>
          </a:p>
        </p:txBody>
      </p:sp>
      <p:sp>
        <p:nvSpPr>
          <p:cNvPr id="14" name="TextBox 13">
            <a:extLst>
              <a:ext uri="{FF2B5EF4-FFF2-40B4-BE49-F238E27FC236}">
                <a16:creationId xmlns:a16="http://schemas.microsoft.com/office/drawing/2014/main" id="{65AFC6B3-1813-5A4B-9879-A61B51596D9B}"/>
              </a:ext>
            </a:extLst>
          </p:cNvPr>
          <p:cNvSpPr txBox="1"/>
          <p:nvPr/>
        </p:nvSpPr>
        <p:spPr>
          <a:xfrm>
            <a:off x="8953436" y="2904725"/>
            <a:ext cx="1803464" cy="646331"/>
          </a:xfrm>
          <a:prstGeom prst="rect">
            <a:avLst/>
          </a:prstGeom>
          <a:noFill/>
        </p:spPr>
        <p:txBody>
          <a:bodyPr wrap="square" rtlCol="0">
            <a:spAutoFit/>
          </a:bodyPr>
          <a:lstStyle/>
          <a:p>
            <a:r>
              <a:rPr lang="en-US" sz="1200" i="1" dirty="0"/>
              <a:t>Day C, Nature 2006; Trautmann L, Nat Med 2006</a:t>
            </a:r>
          </a:p>
        </p:txBody>
      </p:sp>
      <p:sp>
        <p:nvSpPr>
          <p:cNvPr id="7" name="TextBox 6">
            <a:extLst>
              <a:ext uri="{FF2B5EF4-FFF2-40B4-BE49-F238E27FC236}">
                <a16:creationId xmlns:a16="http://schemas.microsoft.com/office/drawing/2014/main" id="{3AD67FB9-0729-9945-8AA9-5457527CF06C}"/>
              </a:ext>
            </a:extLst>
          </p:cNvPr>
          <p:cNvSpPr txBox="1"/>
          <p:nvPr/>
        </p:nvSpPr>
        <p:spPr>
          <a:xfrm>
            <a:off x="9981881" y="2159385"/>
            <a:ext cx="1803464" cy="461665"/>
          </a:xfrm>
          <a:prstGeom prst="rect">
            <a:avLst/>
          </a:prstGeom>
          <a:noFill/>
        </p:spPr>
        <p:txBody>
          <a:bodyPr wrap="square" rtlCol="0">
            <a:spAutoFit/>
          </a:bodyPr>
          <a:lstStyle/>
          <a:p>
            <a:r>
              <a:rPr lang="en-US" sz="1200" i="1" dirty="0" err="1"/>
              <a:t>Fellay</a:t>
            </a:r>
            <a:r>
              <a:rPr lang="en-US" sz="1200" i="1" dirty="0"/>
              <a:t> J, Science 2007; Pereyra F, Science 2010</a:t>
            </a:r>
          </a:p>
        </p:txBody>
      </p:sp>
    </p:spTree>
    <p:extLst>
      <p:ext uri="{BB962C8B-B14F-4D97-AF65-F5344CB8AC3E}">
        <p14:creationId xmlns:p14="http://schemas.microsoft.com/office/powerpoint/2010/main" val="201896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D18D-CE92-3340-AF28-35159F42D7DF}"/>
              </a:ext>
            </a:extLst>
          </p:cNvPr>
          <p:cNvSpPr>
            <a:spLocks noGrp="1"/>
          </p:cNvSpPr>
          <p:nvPr>
            <p:ph type="title"/>
          </p:nvPr>
        </p:nvSpPr>
        <p:spPr/>
        <p:txBody>
          <a:bodyPr>
            <a:normAutofit fontScale="90000"/>
          </a:bodyPr>
          <a:lstStyle/>
          <a:p>
            <a:r>
              <a:rPr lang="en-US" dirty="0"/>
              <a:t>CD8 T cells are not enough to induce HIV control even when the reservoir is small</a:t>
            </a:r>
          </a:p>
        </p:txBody>
      </p:sp>
      <p:pic>
        <p:nvPicPr>
          <p:cNvPr id="4" name="Picture 3">
            <a:extLst>
              <a:ext uri="{FF2B5EF4-FFF2-40B4-BE49-F238E27FC236}">
                <a16:creationId xmlns:a16="http://schemas.microsoft.com/office/drawing/2014/main" id="{3895EBBC-4CD9-914F-9A8C-C8943478A6F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0480" y="2666552"/>
            <a:ext cx="5503038" cy="2347372"/>
          </a:xfrm>
          <a:prstGeom prst="rect">
            <a:avLst/>
          </a:prstGeom>
        </p:spPr>
      </p:pic>
      <p:pic>
        <p:nvPicPr>
          <p:cNvPr id="5" name="Picture 4">
            <a:extLst>
              <a:ext uri="{FF2B5EF4-FFF2-40B4-BE49-F238E27FC236}">
                <a16:creationId xmlns:a16="http://schemas.microsoft.com/office/drawing/2014/main" id="{D9E4DCB7-4A82-F844-8738-34A7EA1870A5}"/>
              </a:ext>
            </a:extLst>
          </p:cNvPr>
          <p:cNvPicPr>
            <a:picLocks noChangeAspect="1"/>
          </p:cNvPicPr>
          <p:nvPr/>
        </p:nvPicPr>
        <p:blipFill>
          <a:blip r:embed="rId4"/>
          <a:stretch>
            <a:fillRect/>
          </a:stretch>
        </p:blipFill>
        <p:spPr>
          <a:xfrm>
            <a:off x="8581909" y="2346528"/>
            <a:ext cx="2594564" cy="2275740"/>
          </a:xfrm>
          <a:prstGeom prst="rect">
            <a:avLst/>
          </a:prstGeom>
        </p:spPr>
      </p:pic>
      <p:sp>
        <p:nvSpPr>
          <p:cNvPr id="7" name="TextBox 6">
            <a:extLst>
              <a:ext uri="{FF2B5EF4-FFF2-40B4-BE49-F238E27FC236}">
                <a16:creationId xmlns:a16="http://schemas.microsoft.com/office/drawing/2014/main" id="{297236F2-7719-CC47-8591-14F0B02C3EB6}"/>
              </a:ext>
            </a:extLst>
          </p:cNvPr>
          <p:cNvSpPr txBox="1"/>
          <p:nvPr/>
        </p:nvSpPr>
        <p:spPr>
          <a:xfrm>
            <a:off x="815695" y="5013924"/>
            <a:ext cx="5626829" cy="646331"/>
          </a:xfrm>
          <a:prstGeom prst="rect">
            <a:avLst/>
          </a:prstGeom>
          <a:noFill/>
          <a:ln>
            <a:solidFill>
              <a:schemeClr val="tx1"/>
            </a:solidFill>
          </a:ln>
        </p:spPr>
        <p:txBody>
          <a:bodyPr wrap="square" rtlCol="0">
            <a:spAutoFit/>
          </a:bodyPr>
          <a:lstStyle/>
          <a:p>
            <a:pPr algn="ctr"/>
            <a:r>
              <a:rPr lang="en-US" dirty="0"/>
              <a:t>Viral rebound after ART interruption in RV254 participants who started ART in acute infection </a:t>
            </a:r>
          </a:p>
        </p:txBody>
      </p:sp>
      <p:sp>
        <p:nvSpPr>
          <p:cNvPr id="8" name="TextBox 7">
            <a:extLst>
              <a:ext uri="{FF2B5EF4-FFF2-40B4-BE49-F238E27FC236}">
                <a16:creationId xmlns:a16="http://schemas.microsoft.com/office/drawing/2014/main" id="{B0CB01A8-8FFD-944B-BCA7-913E71A5744D}"/>
              </a:ext>
            </a:extLst>
          </p:cNvPr>
          <p:cNvSpPr txBox="1"/>
          <p:nvPr/>
        </p:nvSpPr>
        <p:spPr>
          <a:xfrm>
            <a:off x="7341516" y="4875424"/>
            <a:ext cx="4795157" cy="923330"/>
          </a:xfrm>
          <a:prstGeom prst="rect">
            <a:avLst/>
          </a:prstGeom>
          <a:noFill/>
          <a:ln>
            <a:solidFill>
              <a:schemeClr val="tx1"/>
            </a:solidFill>
          </a:ln>
        </p:spPr>
        <p:txBody>
          <a:bodyPr wrap="square" rtlCol="0">
            <a:spAutoFit/>
          </a:bodyPr>
          <a:lstStyle/>
          <a:p>
            <a:pPr algn="ctr"/>
            <a:r>
              <a:rPr lang="en-US" dirty="0"/>
              <a:t>HIV-specific CD8 T cells negatively correlated with plasma VL at ART </a:t>
            </a:r>
            <a:r>
              <a:rPr lang="en-US" dirty="0" err="1"/>
              <a:t>reinitiation</a:t>
            </a:r>
            <a:r>
              <a:rPr lang="en-US" dirty="0"/>
              <a:t> in people who initiated ART in FI but not in other </a:t>
            </a:r>
            <a:r>
              <a:rPr lang="en-US" dirty="0" err="1"/>
              <a:t>Fiebig</a:t>
            </a:r>
            <a:endParaRPr lang="en-US" dirty="0"/>
          </a:p>
        </p:txBody>
      </p:sp>
      <p:sp>
        <p:nvSpPr>
          <p:cNvPr id="9" name="TextBox 8">
            <a:extLst>
              <a:ext uri="{FF2B5EF4-FFF2-40B4-BE49-F238E27FC236}">
                <a16:creationId xmlns:a16="http://schemas.microsoft.com/office/drawing/2014/main" id="{EDDC5139-455A-314F-A220-20E1D06012CC}"/>
              </a:ext>
            </a:extLst>
          </p:cNvPr>
          <p:cNvSpPr txBox="1"/>
          <p:nvPr/>
        </p:nvSpPr>
        <p:spPr>
          <a:xfrm>
            <a:off x="911996" y="1303129"/>
            <a:ext cx="10264477" cy="589072"/>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sz="2400" dirty="0"/>
              <a:t>ART initiation in acute infection did not lead to HIV control after ART cessation</a:t>
            </a:r>
            <a:endParaRPr lang="en-US" sz="2400" dirty="0">
              <a:solidFill>
                <a:srgbClr val="FF0000"/>
              </a:solidFill>
            </a:endParaRPr>
          </a:p>
        </p:txBody>
      </p:sp>
      <p:sp>
        <p:nvSpPr>
          <p:cNvPr id="11" name="TextBox 10">
            <a:extLst>
              <a:ext uri="{FF2B5EF4-FFF2-40B4-BE49-F238E27FC236}">
                <a16:creationId xmlns:a16="http://schemas.microsoft.com/office/drawing/2014/main" id="{A10CF9A9-645D-084F-BA79-A1F66C58A603}"/>
              </a:ext>
            </a:extLst>
          </p:cNvPr>
          <p:cNvSpPr txBox="1"/>
          <p:nvPr/>
        </p:nvSpPr>
        <p:spPr>
          <a:xfrm>
            <a:off x="10340314" y="1868358"/>
            <a:ext cx="1672317" cy="276999"/>
          </a:xfrm>
          <a:prstGeom prst="rect">
            <a:avLst/>
          </a:prstGeom>
          <a:noFill/>
        </p:spPr>
        <p:txBody>
          <a:bodyPr wrap="none" rtlCol="0">
            <a:spAutoFit/>
          </a:bodyPr>
          <a:lstStyle/>
          <a:p>
            <a:r>
              <a:rPr lang="en-US" sz="1200" i="1" dirty="0"/>
              <a:t>Colby DJ, Nat Med 2018</a:t>
            </a:r>
          </a:p>
        </p:txBody>
      </p:sp>
      <p:sp>
        <p:nvSpPr>
          <p:cNvPr id="13" name="TextBox 12">
            <a:extLst>
              <a:ext uri="{FF2B5EF4-FFF2-40B4-BE49-F238E27FC236}">
                <a16:creationId xmlns:a16="http://schemas.microsoft.com/office/drawing/2014/main" id="{0EF6BBB3-26FF-7A47-AF7F-418BEEC8CC9D}"/>
              </a:ext>
            </a:extLst>
          </p:cNvPr>
          <p:cNvSpPr txBox="1"/>
          <p:nvPr/>
        </p:nvSpPr>
        <p:spPr>
          <a:xfrm>
            <a:off x="4746952" y="2108232"/>
            <a:ext cx="2594564" cy="738664"/>
          </a:xfrm>
          <a:prstGeom prst="rect">
            <a:avLst/>
          </a:prstGeom>
          <a:noFill/>
          <a:ln>
            <a:solidFill>
              <a:schemeClr val="tx1"/>
            </a:solidFill>
          </a:ln>
        </p:spPr>
        <p:txBody>
          <a:bodyPr wrap="square" rtlCol="0">
            <a:spAutoFit/>
          </a:bodyPr>
          <a:lstStyle/>
          <a:p>
            <a:r>
              <a:rPr lang="en-US" sz="1400" dirty="0"/>
              <a:t>Tue 23 July, </a:t>
            </a:r>
          </a:p>
          <a:p>
            <a:r>
              <a:rPr lang="en-US" sz="1400" dirty="0"/>
              <a:t>“HIV remission and control trials”</a:t>
            </a:r>
          </a:p>
          <a:p>
            <a:r>
              <a:rPr lang="en-US" sz="1400" dirty="0" err="1"/>
              <a:t>Sacdalan</a:t>
            </a:r>
            <a:r>
              <a:rPr lang="en-US" sz="1400" dirty="0"/>
              <a:t> C</a:t>
            </a:r>
          </a:p>
        </p:txBody>
      </p:sp>
      <p:sp>
        <p:nvSpPr>
          <p:cNvPr id="14" name="TextBox 13">
            <a:extLst>
              <a:ext uri="{FF2B5EF4-FFF2-40B4-BE49-F238E27FC236}">
                <a16:creationId xmlns:a16="http://schemas.microsoft.com/office/drawing/2014/main" id="{E749E6BE-077D-F54E-A06A-693E9CEAEEC8}"/>
              </a:ext>
            </a:extLst>
          </p:cNvPr>
          <p:cNvSpPr txBox="1"/>
          <p:nvPr/>
        </p:nvSpPr>
        <p:spPr>
          <a:xfrm>
            <a:off x="9622188" y="6216236"/>
            <a:ext cx="2153666" cy="400110"/>
          </a:xfrm>
          <a:prstGeom prst="rect">
            <a:avLst/>
          </a:prstGeom>
          <a:noFill/>
        </p:spPr>
        <p:txBody>
          <a:bodyPr wrap="none" rtlCol="0">
            <a:spAutoFit/>
          </a:bodyPr>
          <a:lstStyle/>
          <a:p>
            <a:r>
              <a:rPr lang="en-US" sz="2000" dirty="0"/>
              <a:t>RV254 participants</a:t>
            </a:r>
          </a:p>
        </p:txBody>
      </p:sp>
    </p:spTree>
    <p:extLst>
      <p:ext uri="{BB962C8B-B14F-4D97-AF65-F5344CB8AC3E}">
        <p14:creationId xmlns:p14="http://schemas.microsoft.com/office/powerpoint/2010/main" val="9159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features of immune responses for prevention and treatment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573686"/>
              </p:ext>
            </p:extLst>
          </p:nvPr>
        </p:nvGraphicFramePr>
        <p:xfrm>
          <a:off x="1099422" y="1139477"/>
          <a:ext cx="3724792" cy="5164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551604307"/>
              </p:ext>
            </p:extLst>
          </p:nvPr>
        </p:nvGraphicFramePr>
        <p:xfrm>
          <a:off x="6014343" y="1217355"/>
          <a:ext cx="3730752" cy="51641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2" name="Group 11"/>
          <p:cNvGrpSpPr>
            <a:grpSpLocks noChangeAspect="1"/>
          </p:cNvGrpSpPr>
          <p:nvPr/>
        </p:nvGrpSpPr>
        <p:grpSpPr>
          <a:xfrm>
            <a:off x="3481121" y="4587049"/>
            <a:ext cx="1828800" cy="1388326"/>
            <a:chOff x="201507" y="1786262"/>
            <a:chExt cx="4784282" cy="3631969"/>
          </a:xfrm>
        </p:grpSpPr>
        <p:pic>
          <p:nvPicPr>
            <p:cNvPr id="8" name="Picture 7" descr="Screen Shot 2018-07-27 at 8.58.54 AM.png"/>
            <p:cNvPicPr>
              <a:picLocks noChangeAspect="1"/>
            </p:cNvPicPr>
            <p:nvPr/>
          </p:nvPicPr>
          <p:blipFill rotWithShape="1">
            <a:blip r:embed="rId13">
              <a:alphaModFix amt="68000"/>
              <a:extLst>
                <a:ext uri="{BEBA8EAE-BF5A-486C-A8C5-ECC9F3942E4B}">
                  <a14:imgProps xmlns:a14="http://schemas.microsoft.com/office/drawing/2010/main">
                    <a14:imgLayer r:embed="rId14">
                      <a14:imgEffect>
                        <a14:artisticPaintBrush/>
                      </a14:imgEffect>
                    </a14:imgLayer>
                  </a14:imgProps>
                </a:ext>
                <a:ext uri="{28A0092B-C50C-407E-A947-70E740481C1C}">
                  <a14:useLocalDpi xmlns:a14="http://schemas.microsoft.com/office/drawing/2010/main" val="0"/>
                </a:ext>
              </a:extLst>
            </a:blip>
            <a:srcRect l="6105" t="13075" b="14013"/>
            <a:stretch/>
          </p:blipFill>
          <p:spPr>
            <a:xfrm rot="16200000">
              <a:off x="1951126" y="3245240"/>
              <a:ext cx="3631969" cy="714013"/>
            </a:xfrm>
            <a:prstGeom prst="rect">
              <a:avLst/>
            </a:prstGeom>
          </p:spPr>
        </p:pic>
        <p:pic>
          <p:nvPicPr>
            <p:cNvPr id="9" name="Picture 8"/>
            <p:cNvPicPr>
              <a:picLocks noChangeAspect="1"/>
            </p:cNvPicPr>
            <p:nvPr/>
          </p:nvPicPr>
          <p:blipFill>
            <a:blip r:embed="rId15"/>
            <a:stretch>
              <a:fillRect/>
            </a:stretch>
          </p:blipFill>
          <p:spPr>
            <a:xfrm>
              <a:off x="201507" y="2189383"/>
              <a:ext cx="3266599" cy="1698076"/>
            </a:xfrm>
            <a:prstGeom prst="rect">
              <a:avLst/>
            </a:prstGeom>
          </p:spPr>
        </p:pic>
        <p:pic>
          <p:nvPicPr>
            <p:cNvPr id="10" name="Picture 9" descr="green virus.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68930" y="3727518"/>
              <a:ext cx="683373" cy="660876"/>
            </a:xfrm>
            <a:prstGeom prst="rect">
              <a:avLst/>
            </a:prstGeom>
          </p:spPr>
        </p:pic>
        <p:pic>
          <p:nvPicPr>
            <p:cNvPr id="11" name="Picture 10" descr="green virus.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02416" y="3226583"/>
              <a:ext cx="683373" cy="660876"/>
            </a:xfrm>
            <a:prstGeom prst="rect">
              <a:avLst/>
            </a:prstGeom>
          </p:spPr>
        </p:pic>
      </p:grpSp>
      <p:pic>
        <p:nvPicPr>
          <p:cNvPr id="14" name="Picture 13" descr="Screen Shot 2017-05-18 at 2.54.12 PM.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54948" y="2834928"/>
            <a:ext cx="884403" cy="3201685"/>
          </a:xfrm>
          <a:prstGeom prst="rect">
            <a:avLst/>
          </a:prstGeom>
        </p:spPr>
      </p:pic>
      <p:grpSp>
        <p:nvGrpSpPr>
          <p:cNvPr id="3" name="Group 2"/>
          <p:cNvGrpSpPr/>
          <p:nvPr/>
        </p:nvGrpSpPr>
        <p:grpSpPr>
          <a:xfrm>
            <a:off x="8841415" y="3429000"/>
            <a:ext cx="561899" cy="1292374"/>
            <a:chOff x="8036314" y="3265353"/>
            <a:chExt cx="561899" cy="1292374"/>
          </a:xfrm>
        </p:grpSpPr>
        <p:pic>
          <p:nvPicPr>
            <p:cNvPr id="15" name="Picture 14" descr="green virus.png"/>
            <p:cNvPicPr>
              <a:picLocks noChangeAspect="1"/>
            </p:cNvPicPr>
            <p:nvPr/>
          </p:nvPicPr>
          <p:blipFill>
            <a:blip r:embed="rId1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128226" y="3769444"/>
              <a:ext cx="215500" cy="208405"/>
            </a:xfrm>
            <a:prstGeom prst="rect">
              <a:avLst/>
            </a:prstGeom>
          </p:spPr>
        </p:pic>
        <p:pic>
          <p:nvPicPr>
            <p:cNvPr id="16" name="Picture 15" descr="green virus.png"/>
            <p:cNvPicPr>
              <a:picLocks noChangeAspect="1"/>
            </p:cNvPicPr>
            <p:nvPr/>
          </p:nvPicPr>
          <p:blipFill>
            <a:blip r:embed="rId1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43726" y="3531588"/>
              <a:ext cx="215500" cy="208405"/>
            </a:xfrm>
            <a:prstGeom prst="rect">
              <a:avLst/>
            </a:prstGeom>
          </p:spPr>
        </p:pic>
        <p:pic>
          <p:nvPicPr>
            <p:cNvPr id="17" name="Picture 16" descr="green virus.png"/>
            <p:cNvPicPr>
              <a:picLocks noChangeAspect="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47600" y="4038987"/>
              <a:ext cx="215500" cy="208405"/>
            </a:xfrm>
            <a:prstGeom prst="rect">
              <a:avLst/>
            </a:prstGeom>
          </p:spPr>
        </p:pic>
        <p:pic>
          <p:nvPicPr>
            <p:cNvPr id="18" name="Picture 17" descr="green virus.png"/>
            <p:cNvPicPr>
              <a:picLocks noChangeAspect="1"/>
            </p:cNvPicPr>
            <p:nvPr/>
          </p:nvPicPr>
          <p:blipFill>
            <a:blip r:embed="rId16"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382713" y="4242089"/>
              <a:ext cx="215500" cy="208405"/>
            </a:xfrm>
            <a:prstGeom prst="rect">
              <a:avLst/>
            </a:prstGeom>
          </p:spPr>
        </p:pic>
        <p:pic>
          <p:nvPicPr>
            <p:cNvPr id="19" name="Picture 18" descr="green virus.png"/>
            <p:cNvPicPr>
              <a:picLocks noChangeAspect="1"/>
            </p:cNvPicPr>
            <p:nvPr/>
          </p:nvPicPr>
          <p:blipFill>
            <a:blip r:embed="rId1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036314" y="3473758"/>
              <a:ext cx="215500" cy="208405"/>
            </a:xfrm>
            <a:prstGeom prst="rect">
              <a:avLst/>
            </a:prstGeom>
          </p:spPr>
        </p:pic>
        <p:pic>
          <p:nvPicPr>
            <p:cNvPr id="20" name="Picture 19" descr="green virus.png"/>
            <p:cNvPicPr>
              <a:picLocks noChangeAspect="1"/>
            </p:cNvPicPr>
            <p:nvPr/>
          </p:nvPicPr>
          <p:blipFill>
            <a:blip r:embed="rId1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359564" y="3847176"/>
              <a:ext cx="215500" cy="208405"/>
            </a:xfrm>
            <a:prstGeom prst="rect">
              <a:avLst/>
            </a:prstGeom>
          </p:spPr>
        </p:pic>
        <p:pic>
          <p:nvPicPr>
            <p:cNvPr id="21" name="Picture 20" descr="green virus.png"/>
            <p:cNvPicPr>
              <a:picLocks noChangeAspect="1"/>
            </p:cNvPicPr>
            <p:nvPr/>
          </p:nvPicPr>
          <p:blipFill>
            <a:blip r:embed="rId1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359564" y="3265353"/>
              <a:ext cx="215500" cy="208405"/>
            </a:xfrm>
            <a:prstGeom prst="rect">
              <a:avLst/>
            </a:prstGeom>
          </p:spPr>
        </p:pic>
        <p:pic>
          <p:nvPicPr>
            <p:cNvPr id="22" name="Picture 21" descr="green virus.png"/>
            <p:cNvPicPr>
              <a:picLocks noChangeAspect="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25531" y="4349322"/>
              <a:ext cx="215500" cy="208405"/>
            </a:xfrm>
            <a:prstGeom prst="rect">
              <a:avLst/>
            </a:prstGeom>
          </p:spPr>
        </p:pic>
      </p:grpSp>
      <p:pic>
        <p:nvPicPr>
          <p:cNvPr id="23" name="Content Placeholder 3" descr="Screen Shot 2018-12-28 at 12.48.20 PM.png"/>
          <p:cNvPicPr>
            <a:picLocks noChangeAspect="1"/>
          </p:cNvPicPr>
          <p:nvPr/>
        </p:nvPicPr>
        <p:blipFill>
          <a:blip r:embed="rId18">
            <a:extLst>
              <a:ext uri="{28A0092B-C50C-407E-A947-70E740481C1C}">
                <a14:useLocalDpi xmlns:a14="http://schemas.microsoft.com/office/drawing/2010/main" val="0"/>
              </a:ext>
            </a:extLst>
          </a:blip>
          <a:srcRect l="-20116" r="-20116"/>
          <a:stretch>
            <a:fillRect/>
          </a:stretch>
        </p:blipFill>
        <p:spPr>
          <a:xfrm>
            <a:off x="3419872" y="2968727"/>
            <a:ext cx="2015735" cy="1249940"/>
          </a:xfrm>
          <a:prstGeom prst="rect">
            <a:avLst/>
          </a:prstGeom>
        </p:spPr>
      </p:pic>
      <p:sp>
        <p:nvSpPr>
          <p:cNvPr id="5" name="TextBox 4">
            <a:extLst>
              <a:ext uri="{FF2B5EF4-FFF2-40B4-BE49-F238E27FC236}">
                <a16:creationId xmlns:a16="http://schemas.microsoft.com/office/drawing/2014/main" id="{AA6688A7-A885-FB47-B92A-F5CA82392429}"/>
              </a:ext>
            </a:extLst>
          </p:cNvPr>
          <p:cNvSpPr txBox="1"/>
          <p:nvPr/>
        </p:nvSpPr>
        <p:spPr>
          <a:xfrm>
            <a:off x="10060668" y="1966724"/>
            <a:ext cx="1853751" cy="707886"/>
          </a:xfrm>
          <a:prstGeom prst="rect">
            <a:avLst/>
          </a:prstGeom>
          <a:noFill/>
        </p:spPr>
        <p:txBody>
          <a:bodyPr wrap="square" rtlCol="0">
            <a:spAutoFit/>
          </a:bodyPr>
          <a:lstStyle/>
          <a:p>
            <a:pPr algn="ctr"/>
            <a:r>
              <a:rPr lang="en-US" sz="2000" dirty="0"/>
              <a:t>T cell responses need to be:</a:t>
            </a:r>
          </a:p>
        </p:txBody>
      </p:sp>
      <p:sp>
        <p:nvSpPr>
          <p:cNvPr id="13" name="TextBox 12">
            <a:extLst>
              <a:ext uri="{FF2B5EF4-FFF2-40B4-BE49-F238E27FC236}">
                <a16:creationId xmlns:a16="http://schemas.microsoft.com/office/drawing/2014/main" id="{C1A4F6F7-0F3C-1A40-9B05-88B09E1E1105}"/>
              </a:ext>
            </a:extLst>
          </p:cNvPr>
          <p:cNvSpPr txBox="1"/>
          <p:nvPr/>
        </p:nvSpPr>
        <p:spPr>
          <a:xfrm>
            <a:off x="10272941" y="3282764"/>
            <a:ext cx="802527" cy="400110"/>
          </a:xfrm>
          <a:prstGeom prst="rect">
            <a:avLst/>
          </a:prstGeom>
          <a:noFill/>
        </p:spPr>
        <p:txBody>
          <a:bodyPr wrap="none" rtlCol="0">
            <a:spAutoFit/>
          </a:bodyPr>
          <a:lstStyle/>
          <a:p>
            <a:r>
              <a:rPr lang="en-US" sz="2000" dirty="0"/>
              <a:t>Broad</a:t>
            </a:r>
          </a:p>
        </p:txBody>
      </p:sp>
      <p:sp>
        <p:nvSpPr>
          <p:cNvPr id="27" name="TextBox 26">
            <a:extLst>
              <a:ext uri="{FF2B5EF4-FFF2-40B4-BE49-F238E27FC236}">
                <a16:creationId xmlns:a16="http://schemas.microsoft.com/office/drawing/2014/main" id="{72F38DCB-FE8E-6249-83C4-C550CDA56552}"/>
              </a:ext>
            </a:extLst>
          </p:cNvPr>
          <p:cNvSpPr txBox="1"/>
          <p:nvPr/>
        </p:nvSpPr>
        <p:spPr>
          <a:xfrm>
            <a:off x="10272941" y="5023521"/>
            <a:ext cx="1348300" cy="707886"/>
          </a:xfrm>
          <a:prstGeom prst="rect">
            <a:avLst/>
          </a:prstGeom>
          <a:noFill/>
        </p:spPr>
        <p:txBody>
          <a:bodyPr wrap="square" rtlCol="0">
            <a:spAutoFit/>
          </a:bodyPr>
          <a:lstStyle/>
          <a:p>
            <a:r>
              <a:rPr lang="en-US" sz="2000" dirty="0"/>
              <a:t>Numerous and fast</a:t>
            </a:r>
          </a:p>
        </p:txBody>
      </p:sp>
      <p:sp>
        <p:nvSpPr>
          <p:cNvPr id="28" name="TextBox 27">
            <a:extLst>
              <a:ext uri="{FF2B5EF4-FFF2-40B4-BE49-F238E27FC236}">
                <a16:creationId xmlns:a16="http://schemas.microsoft.com/office/drawing/2014/main" id="{B672FE0B-EFD3-AA42-AAAC-9A4A8607434D}"/>
              </a:ext>
            </a:extLst>
          </p:cNvPr>
          <p:cNvSpPr txBox="1"/>
          <p:nvPr/>
        </p:nvSpPr>
        <p:spPr>
          <a:xfrm>
            <a:off x="10272941" y="4081827"/>
            <a:ext cx="1348300" cy="707886"/>
          </a:xfrm>
          <a:prstGeom prst="rect">
            <a:avLst/>
          </a:prstGeom>
          <a:noFill/>
        </p:spPr>
        <p:txBody>
          <a:bodyPr wrap="square" rtlCol="0">
            <a:spAutoFit/>
          </a:bodyPr>
          <a:lstStyle/>
          <a:p>
            <a:r>
              <a:rPr lang="en-US" sz="2000" dirty="0"/>
              <a:t>Potent and sensitive</a:t>
            </a:r>
          </a:p>
        </p:txBody>
      </p:sp>
    </p:spTree>
    <p:extLst>
      <p:ext uri="{BB962C8B-B14F-4D97-AF65-F5344CB8AC3E}">
        <p14:creationId xmlns:p14="http://schemas.microsoft.com/office/powerpoint/2010/main" val="1423204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E682-238D-0F44-B9F9-5B0095CE6512}"/>
              </a:ext>
            </a:extLst>
          </p:cNvPr>
          <p:cNvSpPr>
            <a:spLocks noGrp="1"/>
          </p:cNvSpPr>
          <p:nvPr>
            <p:ph type="title" idx="4294967295"/>
          </p:nvPr>
        </p:nvSpPr>
        <p:spPr>
          <a:xfrm>
            <a:off x="1328737" y="231779"/>
            <a:ext cx="10972800" cy="1143000"/>
          </a:xfrm>
        </p:spPr>
        <p:txBody>
          <a:bodyPr/>
          <a:lstStyle/>
          <a:p>
            <a:r>
              <a:rPr lang="en-US" dirty="0"/>
              <a:t>Outline</a:t>
            </a:r>
          </a:p>
        </p:txBody>
      </p:sp>
      <p:sp>
        <p:nvSpPr>
          <p:cNvPr id="3" name="Content Placeholder 2">
            <a:extLst>
              <a:ext uri="{FF2B5EF4-FFF2-40B4-BE49-F238E27FC236}">
                <a16:creationId xmlns:a16="http://schemas.microsoft.com/office/drawing/2014/main" id="{8B26BCFF-E68F-E44E-AF5B-6CB0C2945CA7}"/>
              </a:ext>
            </a:extLst>
          </p:cNvPr>
          <p:cNvSpPr>
            <a:spLocks noGrp="1"/>
          </p:cNvSpPr>
          <p:nvPr>
            <p:ph idx="4294967295"/>
          </p:nvPr>
        </p:nvSpPr>
        <p:spPr>
          <a:xfrm>
            <a:off x="3014661" y="1100132"/>
            <a:ext cx="8943975" cy="4643441"/>
          </a:xfrm>
          <a:solidFill>
            <a:schemeClr val="bg1"/>
          </a:solidFill>
        </p:spPr>
        <p:txBody>
          <a:bodyPr>
            <a:normAutofit fontScale="77500" lnSpcReduction="20000"/>
          </a:bodyPr>
          <a:lstStyle/>
          <a:p>
            <a:pPr>
              <a:lnSpc>
                <a:spcPct val="170000"/>
              </a:lnSpc>
            </a:pPr>
            <a:endParaRPr lang="en-US" dirty="0"/>
          </a:p>
          <a:p>
            <a:pPr>
              <a:lnSpc>
                <a:spcPct val="170000"/>
              </a:lnSpc>
            </a:pPr>
            <a:r>
              <a:rPr lang="en-US" dirty="0"/>
              <a:t>Are HIV-specific CD8 T cells missing breath?</a:t>
            </a:r>
          </a:p>
          <a:p>
            <a:pPr>
              <a:lnSpc>
                <a:spcPct val="170000"/>
              </a:lnSpc>
            </a:pPr>
            <a:r>
              <a:rPr lang="en-US" dirty="0"/>
              <a:t>Do they have enough affinity to eliminate HIV-infected cells?</a:t>
            </a:r>
          </a:p>
          <a:p>
            <a:pPr>
              <a:lnSpc>
                <a:spcPct val="170000"/>
              </a:lnSpc>
            </a:pPr>
            <a:r>
              <a:rPr lang="en-US" dirty="0"/>
              <a:t>Are they too exhausted even on ART?</a:t>
            </a:r>
          </a:p>
          <a:p>
            <a:pPr>
              <a:lnSpc>
                <a:spcPct val="170000"/>
              </a:lnSpc>
            </a:pPr>
            <a:r>
              <a:rPr lang="en-US" dirty="0"/>
              <a:t>What are they missing when ART is initiated in acute infection?</a:t>
            </a:r>
          </a:p>
          <a:p>
            <a:pPr>
              <a:lnSpc>
                <a:spcPct val="170000"/>
              </a:lnSpc>
            </a:pPr>
            <a:r>
              <a:rPr lang="en-US" dirty="0"/>
              <a:t>Where do we go from there?</a:t>
            </a:r>
          </a:p>
        </p:txBody>
      </p:sp>
    </p:spTree>
    <p:extLst>
      <p:ext uri="{BB962C8B-B14F-4D97-AF65-F5344CB8AC3E}">
        <p14:creationId xmlns:p14="http://schemas.microsoft.com/office/powerpoint/2010/main" val="99732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41553" y="1485128"/>
            <a:ext cx="11750447" cy="5029200"/>
          </a:xfrm>
        </p:spPr>
        <p:txBody>
          <a:bodyPr>
            <a:normAutofit/>
          </a:bodyPr>
          <a:lstStyle/>
          <a:p>
            <a:pPr>
              <a:spcBef>
                <a:spcPts val="600"/>
              </a:spcBef>
            </a:pPr>
            <a:r>
              <a:rPr lang="en-US" sz="2600" dirty="0">
                <a:latin typeface="+mn-lt"/>
              </a:rPr>
              <a:t>Few epitopes are required in SIV to induce control</a:t>
            </a:r>
            <a:endParaRPr lang="en-US" sz="2600" dirty="0">
              <a:solidFill>
                <a:srgbClr val="FF0000"/>
              </a:solidFill>
              <a:latin typeface="+mn-lt"/>
            </a:endParaRPr>
          </a:p>
          <a:p>
            <a:pPr>
              <a:spcBef>
                <a:spcPts val="600"/>
              </a:spcBef>
            </a:pPr>
            <a:r>
              <a:rPr lang="en-US" sz="2600" dirty="0">
                <a:latin typeface="+mn-lt"/>
              </a:rPr>
              <a:t>Large breadth developed after </a:t>
            </a:r>
            <a:r>
              <a:rPr lang="en-US" sz="2600" dirty="0" err="1">
                <a:latin typeface="+mn-lt"/>
              </a:rPr>
              <a:t>RhCMV</a:t>
            </a:r>
            <a:r>
              <a:rPr lang="en-US" sz="2600" dirty="0">
                <a:latin typeface="+mn-lt"/>
              </a:rPr>
              <a:t> vaccine that induces 60% protection </a:t>
            </a:r>
            <a:endParaRPr lang="en-US" sz="2600" dirty="0">
              <a:solidFill>
                <a:srgbClr val="FF0000"/>
              </a:solidFill>
              <a:latin typeface="+mn-lt"/>
            </a:endParaRPr>
          </a:p>
          <a:p>
            <a:pPr>
              <a:spcBef>
                <a:spcPts val="600"/>
              </a:spcBef>
            </a:pPr>
            <a:r>
              <a:rPr lang="en-US" sz="2600" dirty="0">
                <a:latin typeface="+mn-lt"/>
              </a:rPr>
              <a:t>HIV-specific CD8 T cells were detected in the blood in </a:t>
            </a:r>
            <a:r>
              <a:rPr lang="en-US" sz="2600" dirty="0" err="1">
                <a:latin typeface="+mn-lt"/>
              </a:rPr>
              <a:t>Fiebig</a:t>
            </a:r>
            <a:r>
              <a:rPr lang="en-US" sz="2600" dirty="0">
                <a:latin typeface="+mn-lt"/>
              </a:rPr>
              <a:t> II/III</a:t>
            </a:r>
            <a:endParaRPr lang="en-US" sz="2600" baseline="30000" dirty="0">
              <a:latin typeface="+mn-lt"/>
            </a:endParaRPr>
          </a:p>
          <a:p>
            <a:pPr>
              <a:spcBef>
                <a:spcPts val="600"/>
              </a:spcBef>
            </a:pPr>
            <a:r>
              <a:rPr lang="en-US" sz="2600" dirty="0">
                <a:latin typeface="+mn-lt"/>
              </a:rPr>
              <a:t>Limited number of epitopes recognized in AHI with increased breadth over time </a:t>
            </a:r>
          </a:p>
          <a:p>
            <a:pPr>
              <a:spcBef>
                <a:spcPts val="600"/>
              </a:spcBef>
            </a:pPr>
            <a:endParaRPr lang="en-US" sz="900" dirty="0">
              <a:latin typeface="+mn-lt"/>
            </a:endParaRPr>
          </a:p>
          <a:p>
            <a:pPr marL="0" indent="0">
              <a:lnSpc>
                <a:spcPct val="120000"/>
              </a:lnSpc>
              <a:spcBef>
                <a:spcPts val="600"/>
              </a:spcBef>
              <a:buNone/>
            </a:pPr>
            <a:r>
              <a:rPr lang="en-US" sz="2800" dirty="0">
                <a:latin typeface="+mn-lt"/>
              </a:rPr>
              <a:t>Limitations of these studies:</a:t>
            </a:r>
          </a:p>
          <a:p>
            <a:pPr lvl="1">
              <a:lnSpc>
                <a:spcPct val="120000"/>
              </a:lnSpc>
              <a:spcBef>
                <a:spcPts val="200"/>
              </a:spcBef>
            </a:pPr>
            <a:r>
              <a:rPr lang="en-US" sz="2400" dirty="0">
                <a:latin typeface="+mn-lt"/>
              </a:rPr>
              <a:t>Limited number of donors studied in </a:t>
            </a:r>
            <a:r>
              <a:rPr lang="en-US" sz="2400" dirty="0" err="1">
                <a:latin typeface="+mn-lt"/>
              </a:rPr>
              <a:t>Fiebig</a:t>
            </a:r>
            <a:r>
              <a:rPr lang="en-US" sz="2400" dirty="0">
                <a:latin typeface="+mn-lt"/>
              </a:rPr>
              <a:t> I/II</a:t>
            </a:r>
          </a:p>
          <a:p>
            <a:pPr lvl="1">
              <a:lnSpc>
                <a:spcPct val="120000"/>
              </a:lnSpc>
              <a:spcBef>
                <a:spcPts val="200"/>
              </a:spcBef>
            </a:pPr>
            <a:r>
              <a:rPr lang="en-US" sz="2600" dirty="0">
                <a:latin typeface="+mn-lt"/>
              </a:rPr>
              <a:t>Assays not very sensitive</a:t>
            </a:r>
          </a:p>
          <a:p>
            <a:pPr lvl="1">
              <a:lnSpc>
                <a:spcPct val="120000"/>
              </a:lnSpc>
              <a:spcBef>
                <a:spcPts val="200"/>
              </a:spcBef>
            </a:pPr>
            <a:r>
              <a:rPr lang="en-US" sz="2400" dirty="0">
                <a:latin typeface="+mn-lt"/>
              </a:rPr>
              <a:t>CD8 T cells at peak viremia in AHI have a reduced cytokine response after in vitro stimulation</a:t>
            </a:r>
          </a:p>
          <a:p>
            <a:pPr>
              <a:lnSpc>
                <a:spcPct val="120000"/>
              </a:lnSpc>
            </a:pPr>
            <a:endParaRPr lang="en-US" baseline="30000" dirty="0">
              <a:latin typeface="+mn-lt"/>
            </a:endParaRPr>
          </a:p>
          <a:p>
            <a:pPr lvl="1">
              <a:lnSpc>
                <a:spcPct val="120000"/>
              </a:lnSpc>
            </a:pPr>
            <a:endParaRPr lang="en-US" sz="2400" dirty="0">
              <a:latin typeface="+mn-lt"/>
            </a:endParaRPr>
          </a:p>
          <a:p>
            <a:pPr lvl="1">
              <a:lnSpc>
                <a:spcPct val="120000"/>
              </a:lnSpc>
            </a:pPr>
            <a:endParaRPr lang="en-US" sz="2400" dirty="0">
              <a:latin typeface="+mn-lt"/>
            </a:endParaRPr>
          </a:p>
        </p:txBody>
      </p:sp>
      <p:sp>
        <p:nvSpPr>
          <p:cNvPr id="4" name="TextBox 3"/>
          <p:cNvSpPr txBox="1"/>
          <p:nvPr/>
        </p:nvSpPr>
        <p:spPr>
          <a:xfrm>
            <a:off x="9594647" y="2465350"/>
            <a:ext cx="2085330" cy="461665"/>
          </a:xfrm>
          <a:prstGeom prst="rect">
            <a:avLst/>
          </a:prstGeom>
          <a:noFill/>
        </p:spPr>
        <p:txBody>
          <a:bodyPr wrap="square" rtlCol="0">
            <a:spAutoFit/>
          </a:bodyPr>
          <a:lstStyle/>
          <a:p>
            <a:pPr marL="0" lvl="1"/>
            <a:r>
              <a:rPr lang="en-US" sz="1200" i="1" dirty="0"/>
              <a:t>Turnbull EL,  J Immunol 2009; </a:t>
            </a:r>
            <a:r>
              <a:rPr lang="en-US" sz="1200" i="1" dirty="0" err="1"/>
              <a:t>Goonetilleke</a:t>
            </a:r>
            <a:r>
              <a:rPr lang="en-US" sz="1200" i="1" dirty="0"/>
              <a:t>, JEM 2009</a:t>
            </a:r>
          </a:p>
        </p:txBody>
      </p:sp>
      <p:sp>
        <p:nvSpPr>
          <p:cNvPr id="5" name="Title 1">
            <a:extLst>
              <a:ext uri="{FF2B5EF4-FFF2-40B4-BE49-F238E27FC236}">
                <a16:creationId xmlns:a16="http://schemas.microsoft.com/office/drawing/2014/main" id="{A1BA5BA3-7052-9842-A437-5A6C4B1537CC}"/>
              </a:ext>
            </a:extLst>
          </p:cNvPr>
          <p:cNvSpPr txBox="1">
            <a:spLocks/>
          </p:cNvSpPr>
          <p:nvPr/>
        </p:nvSpPr>
        <p:spPr>
          <a:xfrm>
            <a:off x="0" y="292224"/>
            <a:ext cx="121920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dirty="0"/>
              <a:t>Breadth of HIV-specific CD8 T cells </a:t>
            </a:r>
          </a:p>
        </p:txBody>
      </p:sp>
      <p:sp>
        <p:nvSpPr>
          <p:cNvPr id="6" name="TextBox 5">
            <a:extLst>
              <a:ext uri="{FF2B5EF4-FFF2-40B4-BE49-F238E27FC236}">
                <a16:creationId xmlns:a16="http://schemas.microsoft.com/office/drawing/2014/main" id="{AB23CD35-FDE6-314B-9780-2296AAAE068E}"/>
              </a:ext>
            </a:extLst>
          </p:cNvPr>
          <p:cNvSpPr txBox="1"/>
          <p:nvPr/>
        </p:nvSpPr>
        <p:spPr>
          <a:xfrm>
            <a:off x="7631125" y="1593792"/>
            <a:ext cx="1605952" cy="276999"/>
          </a:xfrm>
          <a:prstGeom prst="rect">
            <a:avLst/>
          </a:prstGeom>
          <a:noFill/>
        </p:spPr>
        <p:txBody>
          <a:bodyPr wrap="none" rtlCol="0">
            <a:spAutoFit/>
          </a:bodyPr>
          <a:lstStyle/>
          <a:p>
            <a:r>
              <a:rPr lang="en-US" sz="1200" i="1" dirty="0"/>
              <a:t>Mudd PA, Nature 2012</a:t>
            </a:r>
          </a:p>
        </p:txBody>
      </p:sp>
      <p:sp>
        <p:nvSpPr>
          <p:cNvPr id="7" name="TextBox 6">
            <a:extLst>
              <a:ext uri="{FF2B5EF4-FFF2-40B4-BE49-F238E27FC236}">
                <a16:creationId xmlns:a16="http://schemas.microsoft.com/office/drawing/2014/main" id="{D1DC6438-4793-0E44-8C78-35B9C52E1C88}"/>
              </a:ext>
            </a:extLst>
          </p:cNvPr>
          <p:cNvSpPr txBox="1"/>
          <p:nvPr/>
        </p:nvSpPr>
        <p:spPr>
          <a:xfrm>
            <a:off x="10907002" y="1986263"/>
            <a:ext cx="1595379" cy="461665"/>
          </a:xfrm>
          <a:prstGeom prst="rect">
            <a:avLst/>
          </a:prstGeom>
          <a:noFill/>
        </p:spPr>
        <p:txBody>
          <a:bodyPr wrap="square" rtlCol="0">
            <a:spAutoFit/>
          </a:bodyPr>
          <a:lstStyle/>
          <a:p>
            <a:r>
              <a:rPr lang="en-US" sz="1200" i="1" dirty="0"/>
              <a:t>Hansen SG, Nature 2011 and 2013</a:t>
            </a:r>
          </a:p>
        </p:txBody>
      </p:sp>
      <p:sp>
        <p:nvSpPr>
          <p:cNvPr id="8" name="TextBox 7">
            <a:extLst>
              <a:ext uri="{FF2B5EF4-FFF2-40B4-BE49-F238E27FC236}">
                <a16:creationId xmlns:a16="http://schemas.microsoft.com/office/drawing/2014/main" id="{374D0133-F51F-3B4E-AF94-885D0FCB6A94}"/>
              </a:ext>
            </a:extLst>
          </p:cNvPr>
          <p:cNvSpPr txBox="1"/>
          <p:nvPr/>
        </p:nvSpPr>
        <p:spPr>
          <a:xfrm>
            <a:off x="2747408" y="5635261"/>
            <a:ext cx="6931563" cy="299184"/>
          </a:xfrm>
          <a:prstGeom prst="rect">
            <a:avLst/>
          </a:prstGeom>
          <a:noFill/>
        </p:spPr>
        <p:txBody>
          <a:bodyPr wrap="square" rtlCol="0">
            <a:spAutoFit/>
          </a:bodyPr>
          <a:lstStyle/>
          <a:p>
            <a:pPr marL="0" lvl="1">
              <a:lnSpc>
                <a:spcPct val="120000"/>
              </a:lnSpc>
            </a:pPr>
            <a:r>
              <a:rPr lang="en-US" sz="1200" i="1" dirty="0"/>
              <a:t>Trautmann, Blood 2012; </a:t>
            </a:r>
            <a:r>
              <a:rPr lang="en-GB" sz="1200" i="1" dirty="0"/>
              <a:t>Ndhlovu, Immunity 2015, </a:t>
            </a:r>
            <a:r>
              <a:rPr lang="en-US" sz="1200" i="1" dirty="0" err="1"/>
              <a:t>Takata</a:t>
            </a:r>
            <a:r>
              <a:rPr lang="en-US" sz="1200" i="1" dirty="0"/>
              <a:t> Sci </a:t>
            </a:r>
            <a:r>
              <a:rPr lang="en-US" sz="1200" i="1" dirty="0" err="1"/>
              <a:t>Transl</a:t>
            </a:r>
            <a:r>
              <a:rPr lang="en-US" sz="1200" i="1" dirty="0"/>
              <a:t> Med 2017</a:t>
            </a:r>
          </a:p>
        </p:txBody>
      </p:sp>
      <p:sp>
        <p:nvSpPr>
          <p:cNvPr id="10" name="TextBox 9">
            <a:extLst>
              <a:ext uri="{FF2B5EF4-FFF2-40B4-BE49-F238E27FC236}">
                <a16:creationId xmlns:a16="http://schemas.microsoft.com/office/drawing/2014/main" id="{AEAF95C1-CBFA-A542-92FC-8864785D404B}"/>
              </a:ext>
            </a:extLst>
          </p:cNvPr>
          <p:cNvSpPr txBox="1"/>
          <p:nvPr/>
        </p:nvSpPr>
        <p:spPr>
          <a:xfrm>
            <a:off x="9700481" y="3296790"/>
            <a:ext cx="2510956" cy="299184"/>
          </a:xfrm>
          <a:prstGeom prst="rect">
            <a:avLst/>
          </a:prstGeom>
          <a:noFill/>
        </p:spPr>
        <p:txBody>
          <a:bodyPr wrap="square" rtlCol="0">
            <a:spAutoFit/>
          </a:bodyPr>
          <a:lstStyle/>
          <a:p>
            <a:pPr marL="0" lvl="1">
              <a:lnSpc>
                <a:spcPct val="120000"/>
              </a:lnSpc>
            </a:pPr>
            <a:r>
              <a:rPr lang="en-US" sz="1200" i="1" dirty="0"/>
              <a:t>Radebe, JID 2011; Radebe, AIDS 2015</a:t>
            </a:r>
          </a:p>
        </p:txBody>
      </p:sp>
    </p:spTree>
    <p:extLst>
      <p:ext uri="{BB962C8B-B14F-4D97-AF65-F5344CB8AC3E}">
        <p14:creationId xmlns:p14="http://schemas.microsoft.com/office/powerpoint/2010/main" val="406123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22485</TotalTime>
  <Words>1714</Words>
  <Application>Microsoft Macintosh PowerPoint</Application>
  <PresentationFormat>Widescreen</PresentationFormat>
  <Paragraphs>316</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ＭＳ Ｐゴシック</vt:lpstr>
      <vt:lpstr>Arial</vt:lpstr>
      <vt:lpstr>Arial Black</vt:lpstr>
      <vt:lpstr>Calibri</vt:lpstr>
      <vt:lpstr>Franklin Gothic Book</vt:lpstr>
      <vt:lpstr>Raleway</vt:lpstr>
      <vt:lpstr>AIDS 2016_Template</vt:lpstr>
      <vt:lpstr>PowerPoint Presentation</vt:lpstr>
      <vt:lpstr>What are HIV-specific CD8 T cells missing  to kill the enemy?</vt:lpstr>
      <vt:lpstr>Disclosure</vt:lpstr>
      <vt:lpstr>Viral control in SIV can be mediated by CD8 T cells</vt:lpstr>
      <vt:lpstr>CD8 T cells are not enough to induce HIV control</vt:lpstr>
      <vt:lpstr>CD8 T cells are not enough to induce HIV control even when the reservoir is small</vt:lpstr>
      <vt:lpstr>Different features of immune responses for prevention and treatment</vt:lpstr>
      <vt:lpstr>Outline</vt:lpstr>
      <vt:lpstr>PowerPoint Presentation</vt:lpstr>
      <vt:lpstr>Breadth of HIV-specific CD8 T cells in acute infection</vt:lpstr>
      <vt:lpstr>Killing reactivated HIV-infected cells on ART</vt:lpstr>
      <vt:lpstr>TCR affinity influences HIV reservoir cells killing</vt:lpstr>
      <vt:lpstr>HIV-specific CD8 T cell numbers and function on ART </vt:lpstr>
      <vt:lpstr>HIV-specific CD8 T cells from people treated in acute infection have superior killing capacity but have lower cell number than that from treated in chronic infection</vt:lpstr>
      <vt:lpstr>PowerPoint Presentation</vt:lpstr>
      <vt:lpstr>Therapeutic vaccines: a high bar</vt:lpstr>
      <vt:lpstr>PowerPoint Presentation</vt:lpstr>
      <vt:lpstr>Acknowledgements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Lydie Trautmann</cp:lastModifiedBy>
  <cp:revision>270</cp:revision>
  <cp:lastPrinted>2019-07-18T14:19:21Z</cp:lastPrinted>
  <dcterms:created xsi:type="dcterms:W3CDTF">2017-01-13T09:09:35Z</dcterms:created>
  <dcterms:modified xsi:type="dcterms:W3CDTF">2019-07-23T18:38:17Z</dcterms:modified>
</cp:coreProperties>
</file>